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4"/>
  </p:notesMasterIdLst>
  <p:sldIdLst>
    <p:sldId id="349" r:id="rId2"/>
    <p:sldId id="420" r:id="rId3"/>
    <p:sldId id="311" r:id="rId4"/>
    <p:sldId id="380" r:id="rId5"/>
    <p:sldId id="379" r:id="rId6"/>
    <p:sldId id="378" r:id="rId7"/>
    <p:sldId id="398" r:id="rId8"/>
    <p:sldId id="399" r:id="rId9"/>
    <p:sldId id="400" r:id="rId10"/>
    <p:sldId id="401" r:id="rId11"/>
    <p:sldId id="402" r:id="rId12"/>
    <p:sldId id="403" r:id="rId13"/>
    <p:sldId id="404" r:id="rId14"/>
    <p:sldId id="414" r:id="rId15"/>
    <p:sldId id="381" r:id="rId16"/>
    <p:sldId id="382" r:id="rId17"/>
    <p:sldId id="415" r:id="rId18"/>
    <p:sldId id="416" r:id="rId19"/>
    <p:sldId id="417" r:id="rId20"/>
    <p:sldId id="418" r:id="rId21"/>
    <p:sldId id="419" r:id="rId22"/>
    <p:sldId id="405" r:id="rId23"/>
    <p:sldId id="406" r:id="rId24"/>
    <p:sldId id="407" r:id="rId25"/>
    <p:sldId id="408" r:id="rId26"/>
    <p:sldId id="409" r:id="rId27"/>
    <p:sldId id="410" r:id="rId28"/>
    <p:sldId id="411" r:id="rId29"/>
    <p:sldId id="383" r:id="rId30"/>
    <p:sldId id="413" r:id="rId31"/>
    <p:sldId id="394" r:id="rId32"/>
    <p:sldId id="39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9113E-D948-BFDF-B93F-89BC2AC563E8}" name="David Prevatt" initials="DP" userId="EJtLxFB1sQabDcCfDWRBLvXhJSjymx6edfR2L0Jgd2E=" providerId="None"/>
  <p188:author id="{9DC31F5C-CE4F-0860-E73F-F83EEA2155CC}" name="David Roueche" initials="DR" userId="x+Fsx5de3oL7mUuFvqoAQ5G+s+tWQrug/7gVQJeqVl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DFE"/>
    <a:srgbClr val="D8FACA"/>
    <a:srgbClr val="007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4" autoAdjust="0"/>
    <p:restoredTop sz="81497"/>
  </p:normalViewPr>
  <p:slideViewPr>
    <p:cSldViewPr snapToGrid="0">
      <p:cViewPr varScale="1">
        <p:scale>
          <a:sx n="59" d="100"/>
          <a:sy n="59" d="100"/>
        </p:scale>
        <p:origin x="1548"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04D80-FA28-3C49-B58C-98EB4BC08416}" type="datetimeFigureOut">
              <a:rPr lang="en-US" smtClean="0"/>
              <a:t>10/17/2023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6D648-47CF-084B-B2D7-0512273D188C}" type="slidenum">
              <a:rPr lang="en-US" smtClean="0"/>
              <a:t>‹#›</a:t>
            </a:fld>
            <a:endParaRPr lang="en-US"/>
          </a:p>
        </p:txBody>
      </p:sp>
    </p:spTree>
    <p:extLst>
      <p:ext uri="{BB962C8B-B14F-4D97-AF65-F5344CB8AC3E}">
        <p14:creationId xmlns:p14="http://schemas.microsoft.com/office/powerpoint/2010/main" val="148645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ather.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iles.slack.com/files-tmb/T2DB36S4D-F05RCHRD2QG-842c729a7c/20230901_141626_720.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vJEo3i8XEi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Storm surge dictated by combined effects of the </a:t>
            </a:r>
          </a:p>
          <a:p>
            <a:r>
              <a:rPr lang="en-US" sz="1800" b="0" i="0" u="none" strike="noStrike" dirty="0">
                <a:solidFill>
                  <a:srgbClr val="000000"/>
                </a:solidFill>
                <a:effectLst/>
                <a:latin typeface="Arial" panose="020B0604020202020204" pitchFamily="34" charset="0"/>
              </a:rPr>
              <a:t>- strong onshore wind field associated with the hurricane, </a:t>
            </a:r>
          </a:p>
          <a:p>
            <a:r>
              <a:rPr lang="en-US" sz="1800" b="0" i="0" u="none" strike="noStrike" dirty="0">
                <a:solidFill>
                  <a:srgbClr val="000000"/>
                </a:solidFill>
                <a:effectLst/>
                <a:latin typeface="Arial" panose="020B0604020202020204" pitchFamily="34" charset="0"/>
              </a:rPr>
              <a:t>- tidal effects, </a:t>
            </a:r>
          </a:p>
          <a:p>
            <a:r>
              <a:rPr lang="en-US" sz="1800" b="0" i="0" u="none" strike="noStrike" dirty="0">
                <a:solidFill>
                  <a:srgbClr val="000000"/>
                </a:solidFill>
                <a:effectLst/>
                <a:latin typeface="Arial" panose="020B0604020202020204" pitchFamily="34" charset="0"/>
              </a:rPr>
              <a:t>- the coastal geography - wide, gently-sloping continental shelf, and the </a:t>
            </a:r>
          </a:p>
          <a:p>
            <a:r>
              <a:rPr lang="en-US" sz="1800" b="0" i="0" u="none" strike="noStrike" dirty="0">
                <a:solidFill>
                  <a:srgbClr val="000000"/>
                </a:solidFill>
                <a:effectLst/>
                <a:latin typeface="Arial" panose="020B0604020202020204" pitchFamily="34" charset="0"/>
              </a:rPr>
              <a:t>- concavity and low-lying coastal features of the Big Bend.</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7</a:t>
            </a:fld>
            <a:endParaRPr lang="en-US"/>
          </a:p>
        </p:txBody>
      </p:sp>
    </p:spTree>
    <p:extLst>
      <p:ext uri="{BB962C8B-B14F-4D97-AF65-F5344CB8AC3E}">
        <p14:creationId xmlns:p14="http://schemas.microsoft.com/office/powerpoint/2010/main" val="303557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24</a:t>
            </a:fld>
            <a:endParaRPr lang="en-US"/>
          </a:p>
        </p:txBody>
      </p:sp>
    </p:spTree>
    <p:extLst>
      <p:ext uri="{BB962C8B-B14F-4D97-AF65-F5344CB8AC3E}">
        <p14:creationId xmlns:p14="http://schemas.microsoft.com/office/powerpoint/2010/main" val="439100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wind speed failures (80-90 mph)</a:t>
            </a:r>
          </a:p>
        </p:txBody>
      </p:sp>
      <p:sp>
        <p:nvSpPr>
          <p:cNvPr id="4" name="Slide Number Placeholder 3"/>
          <p:cNvSpPr>
            <a:spLocks noGrp="1"/>
          </p:cNvSpPr>
          <p:nvPr>
            <p:ph type="sldNum" sz="quarter" idx="5"/>
          </p:nvPr>
        </p:nvSpPr>
        <p:spPr/>
        <p:txBody>
          <a:bodyPr/>
          <a:lstStyle/>
          <a:p>
            <a:fld id="{45E6D648-47CF-084B-B2D7-0512273D188C}" type="slidenum">
              <a:rPr lang="en-US" smtClean="0"/>
              <a:t>28</a:t>
            </a:fld>
            <a:endParaRPr lang="en-US"/>
          </a:p>
        </p:txBody>
      </p:sp>
    </p:spTree>
    <p:extLst>
      <p:ext uri="{BB962C8B-B14F-4D97-AF65-F5344CB8AC3E}">
        <p14:creationId xmlns:p14="http://schemas.microsoft.com/office/powerpoint/2010/main" val="3740277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Hurricane Idalia was one of the lowest-impact major hurricanes to landfall in the state of Florida in recent years, due to its landfall in a rural region dominated by farming and other agricultural activities. Nonetheless, and despite the moderate peak wind speeds (70 to 90 mph), wind damage to structures occurred well inland, extending as far as Jasper, FL near to the Georgia border. The observed level of damage to buildings and infrastructure caused by Hurricane Idalia represents the damage expected by this moderately strong event. Given the small number of damaged buildings, there are limited opportunities to generate new knowledge, from a hazard engineering perspective. However, there are opportunities to use this event to bolster the resilience of these communities through research on risk perception and behavioral responses to risk information, as well as policy advocacy, in the following areas: </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31</a:t>
            </a:fld>
            <a:endParaRPr lang="en-US"/>
          </a:p>
        </p:txBody>
      </p:sp>
    </p:spTree>
    <p:extLst>
      <p:ext uri="{BB962C8B-B14F-4D97-AF65-F5344CB8AC3E}">
        <p14:creationId xmlns:p14="http://schemas.microsoft.com/office/powerpoint/2010/main" val="229174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Maximum total rainfall across a </a:t>
            </a:r>
            <a:r>
              <a:rPr lang="en-US" sz="1800" b="1" i="0" u="none" strike="noStrike" dirty="0">
                <a:solidFill>
                  <a:srgbClr val="000000"/>
                </a:solidFill>
                <a:effectLst/>
                <a:latin typeface="Arial" panose="020B0604020202020204" pitchFamily="34" charset="0"/>
              </a:rPr>
              <a:t>48-hr period </a:t>
            </a:r>
            <a:r>
              <a:rPr lang="en-US" sz="1800" b="0" i="0" u="none" strike="noStrike" dirty="0">
                <a:solidFill>
                  <a:srgbClr val="000000"/>
                </a:solidFill>
                <a:effectLst/>
                <a:latin typeface="Arial" panose="020B0604020202020204" pitchFamily="34" charset="0"/>
              </a:rPr>
              <a:t>during Idalia’s passage was estimated at </a:t>
            </a:r>
          </a:p>
          <a:p>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almost 10 inches </a:t>
            </a:r>
            <a:r>
              <a:rPr lang="en-US" sz="1800" b="0" i="0" u="none" strike="noStrike" dirty="0">
                <a:solidFill>
                  <a:srgbClr val="000000"/>
                </a:solidFill>
                <a:effectLst/>
                <a:latin typeface="Arial" panose="020B0604020202020204" pitchFamily="34" charset="0"/>
              </a:rPr>
              <a:t>in swaths near St. Petersburg, FL and </a:t>
            </a:r>
          </a:p>
          <a:p>
            <a:r>
              <a:rPr lang="en-US" sz="1800" b="0" i="0" u="none" strike="noStrike" dirty="0">
                <a:solidFill>
                  <a:srgbClr val="000000"/>
                </a:solidFill>
                <a:effectLst/>
                <a:latin typeface="Arial" panose="020B0604020202020204" pitchFamily="34" charset="0"/>
              </a:rPr>
              <a:t>- along the storm’s track from the Florida panhandle and into portions of Georgia and South Carolina</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9</a:t>
            </a:fld>
            <a:endParaRPr lang="en-US"/>
          </a:p>
        </p:txBody>
      </p:sp>
    </p:spTree>
    <p:extLst>
      <p:ext uri="{BB962C8B-B14F-4D97-AF65-F5344CB8AC3E}">
        <p14:creationId xmlns:p14="http://schemas.microsoft.com/office/powerpoint/2010/main" val="108522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NWS issued 40 tornado warnings and 9 tornadoes were reported (Fig. 2.9). The </a:t>
            </a:r>
          </a:p>
          <a:p>
            <a:r>
              <a:rPr lang="en-US" sz="1800" b="0" i="0" u="none" strike="noStrike" dirty="0">
                <a:solidFill>
                  <a:srgbClr val="000000"/>
                </a:solidFill>
                <a:effectLst/>
                <a:latin typeface="Arial" panose="020B0604020202020204" pitchFamily="34" charset="0"/>
              </a:rPr>
              <a:t>NWS confirmed 13 tornadoes, all rated EF0 or EF1 using the Enhanced Fujita Scale (</a:t>
            </a:r>
            <a:r>
              <a:rPr lang="en-US" sz="1800" b="0" i="0" u="sng" strike="noStrike" dirty="0">
                <a:solidFill>
                  <a:srgbClr val="1155CC"/>
                </a:solidFill>
                <a:effectLst/>
                <a:latin typeface="Arial" panose="020B0604020202020204" pitchFamily="34" charset="0"/>
                <a:hlinkClick r:id="rId3"/>
              </a:rPr>
              <a:t>NWS</a:t>
            </a:r>
            <a:r>
              <a:rPr lang="en-US" sz="1800" b="0" i="0" u="none" strike="noStrike" dirty="0">
                <a:solidFill>
                  <a:srgbClr val="000000"/>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10</a:t>
            </a:fld>
            <a:endParaRPr lang="en-US"/>
          </a:p>
        </p:txBody>
      </p:sp>
    </p:spTree>
    <p:extLst>
      <p:ext uri="{BB962C8B-B14F-4D97-AF65-F5344CB8AC3E}">
        <p14:creationId xmlns:p14="http://schemas.microsoft.com/office/powerpoint/2010/main" val="286951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In the landfall region, design wind speeds are 120 mph or less, the lowest in all of the state. For comparison, the allowable stress design level lateral wind pressure has dropped from the 37 </a:t>
            </a:r>
            <a:r>
              <a:rPr lang="en-US" sz="1800" b="0" i="0" u="none" strike="noStrike" dirty="0" err="1">
                <a:solidFill>
                  <a:srgbClr val="000000"/>
                </a:solidFill>
                <a:effectLst/>
                <a:latin typeface="Arial" panose="020B0604020202020204" pitchFamily="34" charset="0"/>
              </a:rPr>
              <a:t>psf</a:t>
            </a:r>
            <a:r>
              <a:rPr lang="en-US" sz="1800" b="0" i="0" u="none" strike="noStrike" dirty="0">
                <a:solidFill>
                  <a:srgbClr val="000000"/>
                </a:solidFill>
                <a:effectLst/>
                <a:latin typeface="Arial" panose="020B0604020202020204" pitchFamily="34" charset="0"/>
              </a:rPr>
              <a:t> established in the ASCE 7-98 to 22 </a:t>
            </a:r>
            <a:r>
              <a:rPr lang="en-US" sz="1800" b="0" i="0" u="none" strike="noStrike" dirty="0" err="1">
                <a:solidFill>
                  <a:srgbClr val="000000"/>
                </a:solidFill>
                <a:effectLst/>
                <a:latin typeface="Arial" panose="020B0604020202020204" pitchFamily="34" charset="0"/>
              </a:rPr>
              <a:t>psf</a:t>
            </a:r>
            <a:r>
              <a:rPr lang="en-US" sz="1800" b="0" i="0" u="none" strike="noStrike" dirty="0">
                <a:solidFill>
                  <a:srgbClr val="000000"/>
                </a:solidFill>
                <a:effectLst/>
                <a:latin typeface="Arial" panose="020B0604020202020204" pitchFamily="34" charset="0"/>
              </a:rPr>
              <a:t> in ASCE 7-10 and subsequent editions.</a:t>
            </a:r>
          </a:p>
          <a:p>
            <a:pPr algn="just"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regulate most building construction: (1) the Florida Residential Code and (2) the Florida Building Code. While the Florida Residential Code provides regulations and guidance for the construction of one and two-family dwellings, the Florida Building Code addresses all other permanent buildings and structures. The Florida Building Code, released in 2010, was primarily based on the 2009 International Building Code, which did not incorporate the specifications of ASCE 7-10 at that time. From 2012, the ASCE 7-10 served as the foundation of the minimum structural design provisions of the Florida Building Code. See Table 3.1 for the history of code adoption in the landfall region and how the design pressure has changed with time. </a:t>
            </a:r>
            <a:endParaRPr lang="en-US" sz="2800" b="0" dirty="0">
              <a:effectLst/>
            </a:endParaRPr>
          </a:p>
          <a:p>
            <a:br>
              <a:rPr lang="en-US" sz="2800" dirty="0"/>
            </a:br>
            <a:endParaRPr lang="en-US" sz="1800" b="0" i="0" u="none" strike="noStrike" dirty="0">
              <a:solidFill>
                <a:srgbClr val="000000"/>
              </a:solidFill>
              <a:effectLst/>
              <a:latin typeface="Arial" panose="020B0604020202020204" pitchFamily="34" charset="0"/>
            </a:endParaRPr>
          </a:p>
          <a:p>
            <a:pPr algn="just"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just" rtl="0">
              <a:spcBef>
                <a:spcPts val="1200"/>
              </a:spcBef>
              <a:spcAft>
                <a:spcPts val="120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11</a:t>
            </a:fld>
            <a:endParaRPr lang="en-US"/>
          </a:p>
        </p:txBody>
      </p:sp>
    </p:spTree>
    <p:extLst>
      <p:ext uri="{BB962C8B-B14F-4D97-AF65-F5344CB8AC3E}">
        <p14:creationId xmlns:p14="http://schemas.microsoft.com/office/powerpoint/2010/main" val="3078837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All major structures are required to be designed to resist the predicted forces associated with a 100-year storm event. the lowest horizontal structural member of the building is placed at an elevation above the predicted breaking wave crest, termed the 100-year storm elevation.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Notably, there is no CCCL in Big Bend, as it governs only sandy beaches.</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12</a:t>
            </a:fld>
            <a:endParaRPr lang="en-US"/>
          </a:p>
        </p:txBody>
      </p:sp>
    </p:spTree>
    <p:extLst>
      <p:ext uri="{BB962C8B-B14F-4D97-AF65-F5344CB8AC3E}">
        <p14:creationId xmlns:p14="http://schemas.microsoft.com/office/powerpoint/2010/main" val="208603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Design wind speeds in Florida for ASCE 7-16 Risk Category II buildings (blue) and HUD-regulated buildings (red)</a:t>
            </a:r>
            <a:r>
              <a:rPr lang="en-US" sz="1800" b="0" i="0" u="none" strike="noStrike" dirty="0">
                <a:solidFill>
                  <a:srgbClr val="1D1C1D"/>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13</a:t>
            </a:fld>
            <a:endParaRPr lang="en-US"/>
          </a:p>
        </p:txBody>
      </p:sp>
    </p:spTree>
    <p:extLst>
      <p:ext uri="{BB962C8B-B14F-4D97-AF65-F5344CB8AC3E}">
        <p14:creationId xmlns:p14="http://schemas.microsoft.com/office/powerpoint/2010/main" val="3908848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20</a:t>
            </a:fld>
            <a:endParaRPr lang="en-US"/>
          </a:p>
        </p:txBody>
      </p:sp>
    </p:spTree>
    <p:extLst>
      <p:ext uri="{BB962C8B-B14F-4D97-AF65-F5344CB8AC3E}">
        <p14:creationId xmlns:p14="http://schemas.microsoft.com/office/powerpoint/2010/main" val="4056943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Complete loss of single-story unreinforced concrete masonry house in Horseshoe Beach, FL (Source: Nina Stark, Rutgers University via </a:t>
            </a:r>
            <a:r>
              <a:rPr kumimoji="0" lang="en-US" altLang="en-US" sz="1200" b="0" i="0" u="sng" strike="noStrike" cap="none" normalizeH="0" baseline="0" dirty="0">
                <a:ln>
                  <a:noFill/>
                </a:ln>
                <a:solidFill>
                  <a:srgbClr val="0000FF"/>
                </a:solidFill>
                <a:effectLst/>
                <a:latin typeface="Arial" panose="020B0604020202020204" pitchFamily="34" charset="0"/>
                <a:cs typeface="Arial" panose="020B0604020202020204" pitchFamily="34" charset="0"/>
                <a:hlinkClick r:id="rId3"/>
              </a:rPr>
              <a:t>DesignSafe-CI Slack</a:t>
            </a: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22</a:t>
            </a:fld>
            <a:endParaRPr lang="en-US"/>
          </a:p>
        </p:txBody>
      </p:sp>
    </p:spTree>
    <p:extLst>
      <p:ext uri="{BB962C8B-B14F-4D97-AF65-F5344CB8AC3E}">
        <p14:creationId xmlns:p14="http://schemas.microsoft.com/office/powerpoint/2010/main" val="1965214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The elevated wood-frame home that was washed away (a), was </a:t>
            </a:r>
            <a:r>
              <a:rPr lang="en-US" sz="1800" b="1" i="0" u="none" strike="noStrike" dirty="0">
                <a:solidFill>
                  <a:srgbClr val="000000"/>
                </a:solidFill>
                <a:effectLst/>
                <a:latin typeface="Arial" panose="020B0604020202020204" pitchFamily="34" charset="0"/>
              </a:rPr>
              <a:t>constructed in 1937 </a:t>
            </a:r>
            <a:r>
              <a:rPr lang="en-US" sz="1800" b="0" i="0" u="none" strike="noStrike" dirty="0">
                <a:solidFill>
                  <a:srgbClr val="000000"/>
                </a:solidFill>
                <a:effectLst/>
                <a:latin typeface="Arial" panose="020B0604020202020204" pitchFamily="34" charset="0"/>
              </a:rPr>
              <a:t>and elevated </a:t>
            </a:r>
            <a:r>
              <a:rPr lang="en-US" sz="1800" b="1" i="0" u="none" strike="noStrike" dirty="0">
                <a:solidFill>
                  <a:srgbClr val="000000"/>
                </a:solidFill>
                <a:effectLst/>
                <a:latin typeface="Arial" panose="020B0604020202020204" pitchFamily="34" charset="0"/>
              </a:rPr>
              <a:t>approximately 6 ft above grade</a:t>
            </a:r>
            <a:r>
              <a:rPr lang="en-US" sz="1800" b="0" i="0" u="none" strike="noStrike" dirty="0">
                <a:solidFill>
                  <a:srgbClr val="000000"/>
                </a:solidFill>
                <a:effectLst/>
                <a:latin typeface="Arial" panose="020B0604020202020204" pitchFamily="34" charset="0"/>
              </a:rPr>
              <a:t>. </a:t>
            </a: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The elevated home that is still standing was </a:t>
            </a:r>
            <a:r>
              <a:rPr lang="en-US" sz="1800" b="1" i="0" u="none" strike="noStrike" dirty="0">
                <a:solidFill>
                  <a:srgbClr val="000000"/>
                </a:solidFill>
                <a:effectLst/>
                <a:latin typeface="Arial" panose="020B0604020202020204" pitchFamily="34" charset="0"/>
              </a:rPr>
              <a:t>constructed in 1994 </a:t>
            </a:r>
            <a:r>
              <a:rPr lang="en-US" sz="1800" b="0" i="0" u="none" strike="noStrike" dirty="0">
                <a:solidFill>
                  <a:srgbClr val="000000"/>
                </a:solidFill>
                <a:effectLst/>
                <a:latin typeface="Arial" panose="020B0604020202020204" pitchFamily="34" charset="0"/>
              </a:rPr>
              <a:t>and was elevated </a:t>
            </a:r>
            <a:r>
              <a:rPr lang="en-US" sz="1800" b="1" i="0" u="none" strike="noStrike" dirty="0">
                <a:solidFill>
                  <a:srgbClr val="000000"/>
                </a:solidFill>
                <a:effectLst/>
                <a:latin typeface="Arial" panose="020B0604020202020204" pitchFamily="34" charset="0"/>
              </a:rPr>
              <a:t>approximately 10 ft above grade </a:t>
            </a:r>
            <a:r>
              <a:rPr lang="en-US" sz="1800" b="0" i="0" u="none" strike="noStrike" dirty="0">
                <a:solidFill>
                  <a:srgbClr val="000000"/>
                </a:solidFill>
                <a:effectLst/>
                <a:latin typeface="Arial" panose="020B0604020202020204" pitchFamily="34" charset="0"/>
              </a:rPr>
              <a:t>(Source: </a:t>
            </a:r>
            <a:r>
              <a:rPr lang="en-US" sz="1800" b="0" i="0" u="none" strike="noStrike" dirty="0" err="1">
                <a:solidFill>
                  <a:srgbClr val="000000"/>
                </a:solidFill>
                <a:effectLst/>
                <a:latin typeface="Arial" panose="020B0604020202020204" pitchFamily="34" charset="0"/>
              </a:rPr>
              <a:t>WXChasing</a:t>
            </a:r>
            <a:r>
              <a:rPr lang="en-US" sz="1800" b="0" i="0" u="none" strike="noStrike" dirty="0">
                <a:solidFill>
                  <a:srgbClr val="000000"/>
                </a:solidFill>
                <a:effectLst/>
                <a:latin typeface="Arial" panose="020B0604020202020204" pitchFamily="34" charset="0"/>
              </a:rPr>
              <a:t> </a:t>
            </a:r>
            <a:r>
              <a:rPr lang="en-US" sz="1800" b="0" i="0" u="sng" strike="noStrike" dirty="0">
                <a:solidFill>
                  <a:srgbClr val="0000FF"/>
                </a:solidFill>
                <a:effectLst/>
                <a:latin typeface="Arial" panose="020B0604020202020204" pitchFamily="34" charset="0"/>
                <a:hlinkClick r:id="rId3"/>
              </a:rPr>
              <a:t>YouTube</a:t>
            </a:r>
            <a:r>
              <a:rPr lang="en-US" sz="1800" b="0" i="0" u="none" strike="noStrike" dirty="0">
                <a:solidFill>
                  <a:srgbClr val="000000"/>
                </a:solidFill>
                <a:effectLst/>
                <a:latin typeface="Arial" panose="020B0604020202020204" pitchFamily="34" charset="0"/>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45E6D648-47CF-084B-B2D7-0512273D188C}" type="slidenum">
              <a:rPr lang="en-US" smtClean="0"/>
              <a:t>23</a:t>
            </a:fld>
            <a:endParaRPr lang="en-US"/>
          </a:p>
        </p:txBody>
      </p:sp>
    </p:spTree>
    <p:extLst>
      <p:ext uri="{BB962C8B-B14F-4D97-AF65-F5344CB8AC3E}">
        <p14:creationId xmlns:p14="http://schemas.microsoft.com/office/powerpoint/2010/main" val="2134409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 y="0"/>
            <a:ext cx="9138285" cy="6858000"/>
          </a:xfrm>
          <a:prstGeom prst="rect">
            <a:avLst/>
          </a:prstGeom>
        </p:spPr>
      </p:pic>
      <p:sp>
        <p:nvSpPr>
          <p:cNvPr id="6" name="Title 1"/>
          <p:cNvSpPr>
            <a:spLocks noGrp="1"/>
          </p:cNvSpPr>
          <p:nvPr>
            <p:ph type="title" hasCustomPrompt="1"/>
          </p:nvPr>
        </p:nvSpPr>
        <p:spPr>
          <a:xfrm>
            <a:off x="1098770" y="2234918"/>
            <a:ext cx="7858037" cy="1779041"/>
          </a:xfrm>
        </p:spPr>
        <p:txBody>
          <a:bodyPr/>
          <a:lstStyle>
            <a:lvl1pPr algn="l">
              <a:lnSpc>
                <a:spcPct val="80000"/>
              </a:lnSpc>
              <a:defRPr sz="4800">
                <a:solidFill>
                  <a:schemeClr val="bg1"/>
                </a:solidFill>
              </a:defRPr>
            </a:lvl1pPr>
          </a:lstStyle>
          <a:p>
            <a:r>
              <a:rPr lang="en-US" dirty="0"/>
              <a:t>Presentation Title</a:t>
            </a:r>
            <a:br>
              <a:rPr lang="en-US" dirty="0"/>
            </a:br>
            <a:r>
              <a:rPr lang="en-US" dirty="0"/>
              <a:t>With Two Lines</a:t>
            </a:r>
          </a:p>
        </p:txBody>
      </p:sp>
      <p:sp>
        <p:nvSpPr>
          <p:cNvPr id="7" name="Text Placeholder 3"/>
          <p:cNvSpPr>
            <a:spLocks noGrp="1"/>
          </p:cNvSpPr>
          <p:nvPr>
            <p:ph type="body" sz="half" idx="2" hasCustomPrompt="1"/>
          </p:nvPr>
        </p:nvSpPr>
        <p:spPr>
          <a:xfrm>
            <a:off x="1098772" y="4127675"/>
            <a:ext cx="7858035" cy="774700"/>
          </a:xfrm>
        </p:spPr>
        <p:txBody>
          <a:bodyPr rtlCol="0">
            <a:noAutofit/>
          </a:bodyPr>
          <a:lstStyle>
            <a:lvl1pPr marL="0" indent="0" algn="l">
              <a:buNone/>
              <a:defRPr kumimoji="0" sz="2400" b="0" i="0" u="none" strike="noStrike" kern="1200" cap="none" spc="0" normalizeH="0" baseline="0">
                <a:ln>
                  <a:noFill/>
                </a:ln>
                <a:solidFill>
                  <a:schemeClr val="bg1"/>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Presentation Subtitle</a:t>
            </a:r>
          </a:p>
        </p:txBody>
      </p:sp>
    </p:spTree>
    <p:extLst>
      <p:ext uri="{BB962C8B-B14F-4D97-AF65-F5344CB8AC3E}">
        <p14:creationId xmlns:p14="http://schemas.microsoft.com/office/powerpoint/2010/main" val="197467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 y="0"/>
            <a:ext cx="9138285" cy="6858000"/>
          </a:xfrm>
          <a:prstGeom prst="rect">
            <a:avLst/>
          </a:prstGeom>
        </p:spPr>
      </p:pic>
      <p:sp>
        <p:nvSpPr>
          <p:cNvPr id="6" name="Title 1"/>
          <p:cNvSpPr>
            <a:spLocks noGrp="1"/>
          </p:cNvSpPr>
          <p:nvPr>
            <p:ph type="title" hasCustomPrompt="1"/>
          </p:nvPr>
        </p:nvSpPr>
        <p:spPr>
          <a:xfrm>
            <a:off x="1098770" y="2234918"/>
            <a:ext cx="7858037" cy="1779041"/>
          </a:xfrm>
        </p:spPr>
        <p:txBody>
          <a:bodyPr/>
          <a:lstStyle>
            <a:lvl1pPr algn="l">
              <a:lnSpc>
                <a:spcPct val="80000"/>
              </a:lnSpc>
              <a:defRPr sz="4800">
                <a:solidFill>
                  <a:schemeClr val="bg1"/>
                </a:solidFill>
              </a:defRPr>
            </a:lvl1pPr>
          </a:lstStyle>
          <a:p>
            <a:r>
              <a:rPr lang="en-US" dirty="0"/>
              <a:t>Presentation Title</a:t>
            </a:r>
            <a:br>
              <a:rPr lang="en-US" dirty="0"/>
            </a:br>
            <a:r>
              <a:rPr lang="en-US" dirty="0"/>
              <a:t>With Two Lines</a:t>
            </a:r>
          </a:p>
        </p:txBody>
      </p:sp>
      <p:sp>
        <p:nvSpPr>
          <p:cNvPr id="7" name="Text Placeholder 3"/>
          <p:cNvSpPr>
            <a:spLocks noGrp="1"/>
          </p:cNvSpPr>
          <p:nvPr>
            <p:ph type="body" sz="half" idx="2" hasCustomPrompt="1"/>
          </p:nvPr>
        </p:nvSpPr>
        <p:spPr>
          <a:xfrm>
            <a:off x="1098772" y="4127675"/>
            <a:ext cx="7858035" cy="774700"/>
          </a:xfrm>
        </p:spPr>
        <p:txBody>
          <a:bodyPr rtlCol="0">
            <a:noAutofit/>
          </a:bodyPr>
          <a:lstStyle>
            <a:lvl1pPr marL="0" indent="0" algn="l">
              <a:buNone/>
              <a:defRPr kumimoji="0" sz="2400" b="0" i="0" u="none" strike="noStrike" kern="1200" cap="none" spc="0" normalizeH="0" baseline="0">
                <a:ln>
                  <a:noFill/>
                </a:ln>
                <a:solidFill>
                  <a:schemeClr val="bg1"/>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Presentation Subtitle</a:t>
            </a:r>
          </a:p>
        </p:txBody>
      </p:sp>
    </p:spTree>
    <p:extLst>
      <p:ext uri="{BB962C8B-B14F-4D97-AF65-F5344CB8AC3E}">
        <p14:creationId xmlns:p14="http://schemas.microsoft.com/office/powerpoint/2010/main" val="382531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Box 4"/>
          <p:cNvSpPr txBox="1"/>
          <p:nvPr userDrawn="1"/>
        </p:nvSpPr>
        <p:spPr>
          <a:xfrm>
            <a:off x="786685" y="1498984"/>
            <a:ext cx="2170484" cy="646331"/>
          </a:xfrm>
          <a:prstGeom prst="rect">
            <a:avLst/>
          </a:prstGeom>
          <a:noFill/>
        </p:spPr>
        <p:txBody>
          <a:bodyPr wrap="square" rtlCol="0">
            <a:spAutoFit/>
          </a:bodyPr>
          <a:lstStyle/>
          <a:p>
            <a:r>
              <a:rPr lang="en-US" sz="1200" b="0" i="0" dirty="0">
                <a:solidFill>
                  <a:schemeClr val="bg1"/>
                </a:solidFill>
                <a:latin typeface="Quadon Medium"/>
                <a:cs typeface="Quadon Medium"/>
              </a:rPr>
              <a:t>DEPARTMENT OR UNIT NAME.</a:t>
            </a:r>
            <a:r>
              <a:rPr lang="en-US" sz="1200" b="0" i="0" baseline="0" dirty="0">
                <a:solidFill>
                  <a:schemeClr val="bg1"/>
                </a:solidFill>
                <a:latin typeface="Quadon Medium"/>
                <a:cs typeface="Quadon Medium"/>
              </a:rPr>
              <a:t> DELETE FROM MASTER SLIDE IF N/A</a:t>
            </a:r>
            <a:endParaRPr lang="en-US" sz="1200" b="0" i="0" dirty="0">
              <a:solidFill>
                <a:schemeClr val="bg1"/>
              </a:solidFill>
              <a:latin typeface="Quadon Medium"/>
              <a:cs typeface="Quadon Medium"/>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 y="0"/>
            <a:ext cx="9138285" cy="6858000"/>
          </a:xfrm>
          <a:prstGeom prst="rect">
            <a:avLst/>
          </a:prstGeom>
        </p:spPr>
      </p:pic>
      <p:sp>
        <p:nvSpPr>
          <p:cNvPr id="7" name="Title 1"/>
          <p:cNvSpPr>
            <a:spLocks noGrp="1"/>
          </p:cNvSpPr>
          <p:nvPr>
            <p:ph type="title" hasCustomPrompt="1"/>
          </p:nvPr>
        </p:nvSpPr>
        <p:spPr>
          <a:xfrm>
            <a:off x="1098770" y="2860400"/>
            <a:ext cx="7858037" cy="1779041"/>
          </a:xfrm>
        </p:spPr>
        <p:txBody>
          <a:bodyPr/>
          <a:lstStyle>
            <a:lvl1pPr algn="l">
              <a:lnSpc>
                <a:spcPct val="80000"/>
              </a:lnSpc>
              <a:defRPr sz="4800">
                <a:solidFill>
                  <a:schemeClr val="bg1"/>
                </a:solidFill>
              </a:defRPr>
            </a:lvl1pPr>
          </a:lstStyle>
          <a:p>
            <a:r>
              <a:rPr lang="en-US" dirty="0"/>
              <a:t>Presentation Title</a:t>
            </a:r>
            <a:br>
              <a:rPr lang="en-US" dirty="0"/>
            </a:br>
            <a:r>
              <a:rPr lang="en-US" dirty="0"/>
              <a:t>With Two Lines</a:t>
            </a:r>
          </a:p>
        </p:txBody>
      </p:sp>
      <p:sp>
        <p:nvSpPr>
          <p:cNvPr id="10" name="Text Placeholder 3"/>
          <p:cNvSpPr>
            <a:spLocks noGrp="1"/>
          </p:cNvSpPr>
          <p:nvPr>
            <p:ph type="body" sz="half" idx="2" hasCustomPrompt="1"/>
          </p:nvPr>
        </p:nvSpPr>
        <p:spPr>
          <a:xfrm>
            <a:off x="1098772" y="4753157"/>
            <a:ext cx="7858035" cy="774700"/>
          </a:xfrm>
        </p:spPr>
        <p:txBody>
          <a:bodyPr rtlCol="0">
            <a:noAutofit/>
          </a:bodyPr>
          <a:lstStyle>
            <a:lvl1pPr marL="0" indent="0" algn="l">
              <a:buNone/>
              <a:defRPr kumimoji="0" sz="2400" b="0" i="0" u="none" strike="noStrike" kern="1200" cap="none" spc="0" normalizeH="0" baseline="0">
                <a:ln>
                  <a:noFill/>
                </a:ln>
                <a:solidFill>
                  <a:schemeClr val="bg1"/>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Presentation Subtitle</a:t>
            </a:r>
          </a:p>
        </p:txBody>
      </p:sp>
      <p:sp>
        <p:nvSpPr>
          <p:cNvPr id="11" name="TextBox 10"/>
          <p:cNvSpPr txBox="1"/>
          <p:nvPr userDrawn="1"/>
        </p:nvSpPr>
        <p:spPr>
          <a:xfrm>
            <a:off x="918000" y="1597758"/>
            <a:ext cx="2170484" cy="577081"/>
          </a:xfrm>
          <a:prstGeom prst="rect">
            <a:avLst/>
          </a:prstGeom>
          <a:noFill/>
        </p:spPr>
        <p:txBody>
          <a:bodyPr wrap="square" rtlCol="0">
            <a:spAutoFit/>
          </a:bodyPr>
          <a:lstStyle/>
          <a:p>
            <a:r>
              <a:rPr lang="en-US" sz="1050" b="0" i="0" dirty="0">
                <a:solidFill>
                  <a:schemeClr val="bg1"/>
                </a:solidFill>
                <a:latin typeface="Quadon Medium"/>
                <a:cs typeface="Quadon Medium"/>
              </a:rPr>
              <a:t>DEPARTMENT OR UNIT NAME.</a:t>
            </a:r>
            <a:r>
              <a:rPr lang="en-US" sz="1050" b="0" i="0" baseline="0" dirty="0">
                <a:solidFill>
                  <a:schemeClr val="bg1"/>
                </a:solidFill>
                <a:latin typeface="Quadon Medium"/>
                <a:cs typeface="Quadon Medium"/>
              </a:rPr>
              <a:t> DELETE FROM MASTER SLIDE IF N/A</a:t>
            </a:r>
            <a:endParaRPr lang="en-US" sz="1050" b="0" i="0" dirty="0">
              <a:solidFill>
                <a:schemeClr val="bg1"/>
              </a:solidFill>
              <a:latin typeface="Quadon Medium"/>
              <a:cs typeface="Quadon Medium"/>
            </a:endParaRPr>
          </a:p>
        </p:txBody>
      </p:sp>
    </p:spTree>
    <p:extLst>
      <p:ext uri="{BB962C8B-B14F-4D97-AF65-F5344CB8AC3E}">
        <p14:creationId xmlns:p14="http://schemas.microsoft.com/office/powerpoint/2010/main" val="144037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327868" y="1191805"/>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6541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0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B38AD1D-F5CE-422B-9909-132628F3B6FC}"/>
              </a:ext>
            </a:extLst>
          </p:cNvPr>
          <p:cNvSpPr>
            <a:spLocks noGrp="1"/>
          </p:cNvSpPr>
          <p:nvPr>
            <p:ph type="title"/>
          </p:nvPr>
        </p:nvSpPr>
        <p:spPr bwMode="auto">
          <a:xfrm>
            <a:off x="327868" y="792412"/>
            <a:ext cx="8390462" cy="79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5" name="Text Placeholder 2">
            <a:extLst>
              <a:ext uri="{FF2B5EF4-FFF2-40B4-BE49-F238E27FC236}">
                <a16:creationId xmlns:a16="http://schemas.microsoft.com/office/drawing/2014/main" id="{C8157765-F72B-4218-8681-4779D5E49B6B}"/>
              </a:ext>
            </a:extLst>
          </p:cNvPr>
          <p:cNvSpPr>
            <a:spLocks noGrp="1"/>
          </p:cNvSpPr>
          <p:nvPr>
            <p:ph idx="1"/>
          </p:nvPr>
        </p:nvSpPr>
        <p:spPr bwMode="auto">
          <a:xfrm>
            <a:off x="327867" y="1672461"/>
            <a:ext cx="8390463" cy="4769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24FDFCDE-DA28-4489-86A1-74578308E6F2}"/>
              </a:ext>
            </a:extLst>
          </p:cNvPr>
          <p:cNvSpPr>
            <a:spLocks noGrp="1"/>
          </p:cNvSpPr>
          <p:nvPr>
            <p:ph type="sldNum" sz="quarter" idx="4"/>
          </p:nvPr>
        </p:nvSpPr>
        <p:spPr>
          <a:xfrm>
            <a:off x="6904640" y="6364452"/>
            <a:ext cx="2057400" cy="365125"/>
          </a:xfrm>
          <a:prstGeom prst="rect">
            <a:avLst/>
          </a:prstGeom>
        </p:spPr>
        <p:txBody>
          <a:bodyPr vert="horz" lIns="91440" tIns="45720" rIns="91440" bIns="45720" rtlCol="0" anchor="ctr"/>
          <a:lstStyle>
            <a:lvl1pPr algn="r">
              <a:defRPr sz="1200">
                <a:solidFill>
                  <a:srgbClr val="205291"/>
                </a:solidFill>
              </a:defRPr>
            </a:lvl1pPr>
          </a:lstStyle>
          <a:p>
            <a:fld id="{19642951-52E7-425B-99C4-D98644ADE827}" type="slidenum">
              <a:rPr lang="en-US" smtClean="0"/>
              <a:pPr/>
              <a:t>‹#›</a:t>
            </a:fld>
            <a:endParaRPr lang="en-US" dirty="0"/>
          </a:p>
        </p:txBody>
      </p:sp>
    </p:spTree>
    <p:extLst>
      <p:ext uri="{BB962C8B-B14F-4D97-AF65-F5344CB8AC3E}">
        <p14:creationId xmlns:p14="http://schemas.microsoft.com/office/powerpoint/2010/main" val="330231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 Placeholder 3"/>
          <p:cNvSpPr>
            <a:spLocks noGrp="1"/>
          </p:cNvSpPr>
          <p:nvPr>
            <p:ph type="body" sz="half" idx="10"/>
          </p:nvPr>
        </p:nvSpPr>
        <p:spPr>
          <a:xfrm>
            <a:off x="327869" y="2000387"/>
            <a:ext cx="7556499"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itle Placeholder 1"/>
          <p:cNvSpPr>
            <a:spLocks noGrp="1"/>
          </p:cNvSpPr>
          <p:nvPr>
            <p:ph type="title"/>
          </p:nvPr>
        </p:nvSpPr>
        <p:spPr bwMode="auto">
          <a:xfrm>
            <a:off x="327868" y="1191805"/>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2" name="Text Placeholder 2"/>
          <p:cNvSpPr>
            <a:spLocks noGrp="1"/>
          </p:cNvSpPr>
          <p:nvPr>
            <p:ph idx="11"/>
          </p:nvPr>
        </p:nvSpPr>
        <p:spPr bwMode="auto">
          <a:xfrm>
            <a:off x="327868" y="2775087"/>
            <a:ext cx="7556500" cy="3631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138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7869" y="3445123"/>
            <a:ext cx="3657600" cy="3024335"/>
          </a:xfrm>
        </p:spPr>
        <p:txBody>
          <a:bodyPr>
            <a:normAutofit/>
          </a:bodyPr>
          <a:lstStyle>
            <a:lvl1pPr>
              <a:defRPr sz="1800">
                <a:latin typeface="Quadon Medium"/>
                <a:cs typeface="Quadon Medium"/>
              </a:defRPr>
            </a:lvl1pPr>
            <a:lvl2pPr>
              <a:defRPr sz="1800">
                <a:latin typeface="Quadon Medium"/>
                <a:cs typeface="Quadon Medium"/>
              </a:defRPr>
            </a:lvl2pPr>
            <a:lvl3pPr>
              <a:defRPr sz="1800">
                <a:latin typeface="Quadon Medium"/>
                <a:cs typeface="Quadon Medium"/>
              </a:defRPr>
            </a:lvl3pPr>
            <a:lvl4pPr>
              <a:defRPr sz="1800">
                <a:latin typeface="Quadon Medium"/>
                <a:cs typeface="Quadon Medium"/>
              </a:defRPr>
            </a:lvl4pPr>
            <a:lvl5pPr>
              <a:defRPr sz="1800">
                <a:latin typeface="Quadon Medium"/>
                <a:cs typeface="Quadon Medium"/>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Content Placeholder 5"/>
          <p:cNvSpPr>
            <a:spLocks noGrp="1"/>
          </p:cNvSpPr>
          <p:nvPr>
            <p:ph sz="quarter" idx="4"/>
          </p:nvPr>
        </p:nvSpPr>
        <p:spPr>
          <a:xfrm>
            <a:off x="4230206" y="3445123"/>
            <a:ext cx="3657600" cy="3024335"/>
          </a:xfrm>
        </p:spPr>
        <p:txBody>
          <a:bodyPr>
            <a:normAutofit/>
          </a:bodyPr>
          <a:lstStyle>
            <a:lvl1pPr>
              <a:defRPr sz="1800" b="0" i="0">
                <a:latin typeface="Quadon Medium"/>
                <a:cs typeface="Quadon Medium"/>
              </a:defRPr>
            </a:lvl1pPr>
            <a:lvl2pPr>
              <a:defRPr sz="1800">
                <a:latin typeface="Quadon Medium"/>
                <a:cs typeface="Quadon Medium"/>
              </a:defRPr>
            </a:lvl2pPr>
            <a:lvl3pPr>
              <a:defRPr sz="1800">
                <a:latin typeface="Quadon Medium"/>
                <a:cs typeface="Quadon Medium"/>
              </a:defRPr>
            </a:lvl3pPr>
            <a:lvl4pPr>
              <a:defRPr sz="1800">
                <a:latin typeface="Quadon Medium"/>
                <a:cs typeface="Quadon Medium"/>
              </a:defRPr>
            </a:lvl4pPr>
            <a:lvl5pPr>
              <a:defRPr sz="1800">
                <a:latin typeface="Quadon Medium"/>
                <a:cs typeface="Quadon Medium"/>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3" name="Text Placeholder 2"/>
          <p:cNvSpPr>
            <a:spLocks noGrp="1"/>
          </p:cNvSpPr>
          <p:nvPr>
            <p:ph type="body" idx="1"/>
          </p:nvPr>
        </p:nvSpPr>
        <p:spPr>
          <a:xfrm>
            <a:off x="327869" y="3068606"/>
            <a:ext cx="3657600" cy="322729"/>
          </a:xfrm>
          <a:prstGeom prst="rect">
            <a:avLst/>
          </a:prstGeom>
          <a:solidFill>
            <a:schemeClr val="accent3"/>
          </a:solidFill>
        </p:spPr>
        <p:txBody>
          <a:bodyPr tIns="0" bIns="0" anchor="ctr">
            <a:noAutofit/>
          </a:bodyPr>
          <a:lstStyle>
            <a:lvl1pPr marL="0" indent="0" algn="ctr">
              <a:spcBef>
                <a:spcPts val="0"/>
              </a:spcBef>
              <a:buNone/>
              <a:defRPr sz="1600" b="0">
                <a:solidFill>
                  <a:schemeClr val="bg1"/>
                </a:solidFill>
                <a:latin typeface="Gentona Book"/>
                <a:cs typeface="Gentona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230206" y="3068606"/>
            <a:ext cx="3657600" cy="322729"/>
          </a:xfrm>
          <a:prstGeom prst="rect">
            <a:avLst/>
          </a:prstGeom>
          <a:solidFill>
            <a:schemeClr val="accent3"/>
          </a:solidFill>
        </p:spPr>
        <p:txBody>
          <a:bodyPr tIns="0" bIns="0" anchor="ctr">
            <a:noAutofit/>
          </a:bodyPr>
          <a:lstStyle>
            <a:lvl1pPr marL="0" indent="0" algn="ctr">
              <a:spcBef>
                <a:spcPts val="0"/>
              </a:spcBef>
              <a:buNone/>
              <a:defRPr sz="1600" b="0">
                <a:solidFill>
                  <a:schemeClr val="bg1"/>
                </a:solidFill>
                <a:latin typeface="Gentona Book"/>
                <a:cs typeface="Gentona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3"/>
          <p:cNvSpPr>
            <a:spLocks noGrp="1"/>
          </p:cNvSpPr>
          <p:nvPr>
            <p:ph type="body" sz="half" idx="10"/>
          </p:nvPr>
        </p:nvSpPr>
        <p:spPr>
          <a:xfrm>
            <a:off x="327869" y="2000387"/>
            <a:ext cx="7556499"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Gentona Book"/>
                <a:ea typeface="+mj-ea"/>
                <a:cs typeface="Gentona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itle Placeholder 1"/>
          <p:cNvSpPr>
            <a:spLocks noGrp="1"/>
          </p:cNvSpPr>
          <p:nvPr>
            <p:ph type="title"/>
          </p:nvPr>
        </p:nvSpPr>
        <p:spPr bwMode="auto">
          <a:xfrm>
            <a:off x="327868" y="1191805"/>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5052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 y="0"/>
            <a:ext cx="9138285" cy="6858000"/>
          </a:xfrm>
          <a:prstGeom prst="rect">
            <a:avLst/>
          </a:prstGeom>
        </p:spPr>
      </p:pic>
    </p:spTree>
    <p:extLst>
      <p:ext uri="{BB962C8B-B14F-4D97-AF65-F5344CB8AC3E}">
        <p14:creationId xmlns:p14="http://schemas.microsoft.com/office/powerpoint/2010/main" val="2145389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47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CF3DF-0B9E-A341-BC2F-4341C5CAD81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0" y="0"/>
            <a:ext cx="9144000" cy="712269"/>
          </a:xfrm>
          <a:prstGeom prst="rect">
            <a:avLst/>
          </a:prstGeom>
        </p:spPr>
      </p:pic>
      <p:sp>
        <p:nvSpPr>
          <p:cNvPr id="1026" name="Title Placeholder 1"/>
          <p:cNvSpPr>
            <a:spLocks noGrp="1"/>
          </p:cNvSpPr>
          <p:nvPr>
            <p:ph type="title"/>
          </p:nvPr>
        </p:nvSpPr>
        <p:spPr bwMode="auto">
          <a:xfrm>
            <a:off x="327868" y="792412"/>
            <a:ext cx="8390462" cy="79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27867" y="1672461"/>
            <a:ext cx="8390463" cy="4769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E09E730D-0AEF-2540-A134-665D88455EA3}"/>
              </a:ext>
            </a:extLst>
          </p:cNvPr>
          <p:cNvSpPr txBox="1"/>
          <p:nvPr userDrawn="1"/>
        </p:nvSpPr>
        <p:spPr>
          <a:xfrm>
            <a:off x="881370" y="351463"/>
            <a:ext cx="5089744" cy="230832"/>
          </a:xfrm>
          <a:prstGeom prst="rect">
            <a:avLst/>
          </a:prstGeom>
          <a:noFill/>
        </p:spPr>
        <p:txBody>
          <a:bodyPr wrap="square" rtlCol="0">
            <a:spAutoFit/>
          </a:bodyPr>
          <a:lstStyle/>
          <a:p>
            <a:r>
              <a:rPr lang="en-US" sz="900" b="0" i="0" dirty="0">
                <a:solidFill>
                  <a:schemeClr val="bg1"/>
                </a:solidFill>
                <a:latin typeface="Cambria" charset="0"/>
                <a:ea typeface="Cambria" charset="0"/>
                <a:cs typeface="Cambria" charset="0"/>
              </a:rPr>
              <a:t>Department of Civil Engineering</a:t>
            </a:r>
          </a:p>
        </p:txBody>
      </p:sp>
      <p:sp>
        <p:nvSpPr>
          <p:cNvPr id="2" name="Slide Number Placeholder 1">
            <a:extLst>
              <a:ext uri="{FF2B5EF4-FFF2-40B4-BE49-F238E27FC236}">
                <a16:creationId xmlns:a16="http://schemas.microsoft.com/office/drawing/2014/main" id="{4C4FAA8D-5F43-45BB-8E61-341612151777}"/>
              </a:ext>
            </a:extLst>
          </p:cNvPr>
          <p:cNvSpPr>
            <a:spLocks noGrp="1"/>
          </p:cNvSpPr>
          <p:nvPr>
            <p:ph type="sldNum" sz="quarter" idx="4"/>
          </p:nvPr>
        </p:nvSpPr>
        <p:spPr>
          <a:xfrm>
            <a:off x="6904640" y="6364452"/>
            <a:ext cx="2057400" cy="365125"/>
          </a:xfrm>
          <a:prstGeom prst="rect">
            <a:avLst/>
          </a:prstGeom>
        </p:spPr>
        <p:txBody>
          <a:bodyPr vert="horz" lIns="91440" tIns="45720" rIns="91440" bIns="45720" rtlCol="0" anchor="ctr"/>
          <a:lstStyle>
            <a:lvl1pPr algn="r">
              <a:defRPr sz="1200">
                <a:solidFill>
                  <a:srgbClr val="205291"/>
                </a:solidFill>
              </a:defRPr>
            </a:lvl1pPr>
          </a:lstStyle>
          <a:p>
            <a:fld id="{19642951-52E7-425B-99C4-D98644ADE827}" type="slidenum">
              <a:rPr lang="en-US" smtClean="0"/>
              <a:pPr/>
              <a:t>‹#›</a:t>
            </a:fld>
            <a:endParaRPr lang="en-US" dirty="0"/>
          </a:p>
        </p:txBody>
      </p:sp>
    </p:spTree>
    <p:extLst>
      <p:ext uri="{BB962C8B-B14F-4D97-AF65-F5344CB8AC3E}">
        <p14:creationId xmlns:p14="http://schemas.microsoft.com/office/powerpoint/2010/main" val="10433304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72" r:id="rId10"/>
  </p:sldLayoutIdLst>
  <p:hf hdr="0" ftr="0" dt="0"/>
  <p:txStyles>
    <p:titleStyle>
      <a:lvl1pPr algn="l" rtl="0" eaLnBrk="0" fontAlgn="base" hangingPunct="0">
        <a:spcBef>
          <a:spcPct val="0"/>
        </a:spcBef>
        <a:spcAft>
          <a:spcPct val="0"/>
        </a:spcAft>
        <a:defRPr sz="3600" b="0" kern="1200">
          <a:solidFill>
            <a:schemeClr val="accent1"/>
          </a:solidFill>
          <a:latin typeface="Gentona Book"/>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Quadon Medium"/>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Quadon Medium"/>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Quadon Medium"/>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Quadon Medium"/>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Quadon Medium"/>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mx-831-13a346fa-b2d2-4b93-8918-a1a2e5bf8269.s3.us-east-1.amazonaws.com/test/index.html"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2749" y="1709274"/>
            <a:ext cx="7858037" cy="1779041"/>
          </a:xfrm>
        </p:spPr>
        <p:txBody>
          <a:bodyPr/>
          <a:lstStyle/>
          <a:p>
            <a:r>
              <a:rPr lang="en-US" sz="2800" dirty="0"/>
              <a:t>Survey and Investigation of Buildings Damaged by Category III, IV and V Hurricanes in FY 2022-2023</a:t>
            </a:r>
            <a:br>
              <a:rPr lang="en-US" sz="2800" dirty="0"/>
            </a:br>
            <a:br>
              <a:rPr lang="en-US" sz="2800" dirty="0"/>
            </a:br>
            <a:r>
              <a:rPr lang="en-US" sz="2800" dirty="0"/>
              <a:t>Hurricane Idalia - 28 August 2023</a:t>
            </a:r>
          </a:p>
        </p:txBody>
      </p:sp>
      <p:sp>
        <p:nvSpPr>
          <p:cNvPr id="5" name="Text Placeholder 4"/>
          <p:cNvSpPr>
            <a:spLocks noGrp="1"/>
          </p:cNvSpPr>
          <p:nvPr>
            <p:ph type="body" sz="half" idx="2"/>
          </p:nvPr>
        </p:nvSpPr>
        <p:spPr>
          <a:xfrm>
            <a:off x="1098772" y="3444999"/>
            <a:ext cx="7858035" cy="1975561"/>
          </a:xfrm>
        </p:spPr>
        <p:txBody>
          <a:bodyPr/>
          <a:lstStyle/>
          <a:p>
            <a:pPr>
              <a:spcBef>
                <a:spcPts val="800"/>
              </a:spcBef>
            </a:pPr>
            <a:r>
              <a:rPr lang="en-US" sz="2000" dirty="0"/>
              <a:t>Investigators: 	</a:t>
            </a:r>
          </a:p>
          <a:p>
            <a:pPr>
              <a:spcBef>
                <a:spcPts val="800"/>
              </a:spcBef>
            </a:pPr>
            <a:r>
              <a:rPr lang="en-US" sz="2000" dirty="0"/>
              <a:t>David O. </a:t>
            </a:r>
            <a:r>
              <a:rPr lang="en-US" sz="2000" dirty="0" err="1"/>
              <a:t>Prevatt</a:t>
            </a:r>
            <a:r>
              <a:rPr lang="en-US" sz="2000" dirty="0"/>
              <a:t> , Ph.D., PE &amp; Kurtis Gurley, Ph.D., (University of Florida)</a:t>
            </a:r>
          </a:p>
          <a:p>
            <a:pPr>
              <a:spcBef>
                <a:spcPts val="800"/>
              </a:spcBef>
            </a:pPr>
            <a:r>
              <a:rPr lang="en-US" sz="2000" dirty="0"/>
              <a:t>David B. </a:t>
            </a:r>
            <a:r>
              <a:rPr lang="en-US" sz="2000" dirty="0" err="1"/>
              <a:t>Roueche</a:t>
            </a:r>
            <a:r>
              <a:rPr lang="en-US" sz="2000" dirty="0"/>
              <a:t> , Ph.D. (Auburn University)			</a:t>
            </a:r>
          </a:p>
          <a:p>
            <a:pPr>
              <a:spcBef>
                <a:spcPts val="800"/>
              </a:spcBef>
            </a:pPr>
            <a:endParaRPr lang="en-US" sz="2000" dirty="0"/>
          </a:p>
          <a:p>
            <a:pPr>
              <a:spcBef>
                <a:spcPts val="800"/>
              </a:spcBef>
            </a:pPr>
            <a:r>
              <a:rPr lang="en-US" sz="2000" dirty="0"/>
              <a:t>Sponsor: 	Florida Building Codes and Standards (Florida DBPR)</a:t>
            </a:r>
          </a:p>
          <a:p>
            <a:pPr>
              <a:spcBef>
                <a:spcPts val="800"/>
              </a:spcBef>
            </a:pPr>
            <a:r>
              <a:rPr lang="en-US" sz="2000" dirty="0"/>
              <a:t>		Project Manager: Mo </a:t>
            </a:r>
            <a:r>
              <a:rPr lang="en-US" sz="2000" dirty="0" err="1"/>
              <a:t>Madani</a:t>
            </a:r>
            <a:endParaRPr lang="en-US" sz="2000" dirty="0"/>
          </a:p>
          <a:p>
            <a:pPr>
              <a:spcBef>
                <a:spcPts val="800"/>
              </a:spcBef>
            </a:pPr>
            <a:endParaRPr lang="en-US" sz="2000" dirty="0"/>
          </a:p>
        </p:txBody>
      </p:sp>
      <p:sp>
        <p:nvSpPr>
          <p:cNvPr id="6" name="Title 3">
            <a:extLst>
              <a:ext uri="{FF2B5EF4-FFF2-40B4-BE49-F238E27FC236}">
                <a16:creationId xmlns:a16="http://schemas.microsoft.com/office/drawing/2014/main" id="{4E1D1ECD-18D1-5F46-8F21-61A3AFB41504}"/>
              </a:ext>
            </a:extLst>
          </p:cNvPr>
          <p:cNvSpPr txBox="1">
            <a:spLocks/>
          </p:cNvSpPr>
          <p:nvPr/>
        </p:nvSpPr>
        <p:spPr bwMode="auto">
          <a:xfrm>
            <a:off x="1072750" y="1251837"/>
            <a:ext cx="7858037" cy="61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lnSpc>
                <a:spcPct val="80000"/>
              </a:lnSpc>
              <a:spcBef>
                <a:spcPct val="0"/>
              </a:spcBef>
              <a:spcAft>
                <a:spcPct val="0"/>
              </a:spcAft>
              <a:defRPr sz="4800" b="0" kern="1200">
                <a:solidFill>
                  <a:schemeClr val="bg1"/>
                </a:solidFill>
                <a:latin typeface="Gentona Book"/>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2400" u="sng" dirty="0"/>
              <a:t>Interim Report</a:t>
            </a:r>
          </a:p>
        </p:txBody>
      </p:sp>
      <p:sp>
        <p:nvSpPr>
          <p:cNvPr id="7" name="Title 3">
            <a:extLst>
              <a:ext uri="{FF2B5EF4-FFF2-40B4-BE49-F238E27FC236}">
                <a16:creationId xmlns:a16="http://schemas.microsoft.com/office/drawing/2014/main" id="{CBFD1A44-A662-B64F-B691-CD3FD8D0AEB1}"/>
              </a:ext>
            </a:extLst>
          </p:cNvPr>
          <p:cNvSpPr txBox="1">
            <a:spLocks/>
          </p:cNvSpPr>
          <p:nvPr/>
        </p:nvSpPr>
        <p:spPr bwMode="auto">
          <a:xfrm>
            <a:off x="1098770" y="6162775"/>
            <a:ext cx="7858037" cy="61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lnSpc>
                <a:spcPct val="80000"/>
              </a:lnSpc>
              <a:spcBef>
                <a:spcPct val="0"/>
              </a:spcBef>
              <a:spcAft>
                <a:spcPct val="0"/>
              </a:spcAft>
              <a:defRPr sz="4800" b="0" kern="1200">
                <a:solidFill>
                  <a:schemeClr val="bg1"/>
                </a:solidFill>
                <a:latin typeface="Gentona Book"/>
                <a:ea typeface="MS PGothic" panose="020B0600070205080204" pitchFamily="34" charset="-128"/>
                <a:cs typeface="Gentona Book"/>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a:lstStyle>
          <a:p>
            <a:pPr defTabSz="914400"/>
            <a:r>
              <a:rPr lang="en-US" sz="2000" dirty="0"/>
              <a:t>17 October 2023</a:t>
            </a:r>
          </a:p>
        </p:txBody>
      </p:sp>
    </p:spTree>
    <p:extLst>
      <p:ext uri="{BB962C8B-B14F-4D97-AF65-F5344CB8AC3E}">
        <p14:creationId xmlns:p14="http://schemas.microsoft.com/office/powerpoint/2010/main" val="172858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380B-6F95-1ED3-B017-9007D20553CD}"/>
              </a:ext>
            </a:extLst>
          </p:cNvPr>
          <p:cNvSpPr>
            <a:spLocks noGrp="1"/>
          </p:cNvSpPr>
          <p:nvPr>
            <p:ph type="title"/>
          </p:nvPr>
        </p:nvSpPr>
        <p:spPr>
          <a:xfrm>
            <a:off x="327868" y="792412"/>
            <a:ext cx="8390462" cy="799905"/>
          </a:xfrm>
        </p:spPr>
        <p:txBody>
          <a:bodyPr wrap="square" anchor="t">
            <a:normAutofit/>
          </a:bodyPr>
          <a:lstStyle/>
          <a:p>
            <a:r>
              <a:rPr lang="en-US" dirty="0"/>
              <a:t>Tornado Warnings and Sightings</a:t>
            </a:r>
          </a:p>
        </p:txBody>
      </p:sp>
      <p:pic>
        <p:nvPicPr>
          <p:cNvPr id="7170" name="Picture 2">
            <a:extLst>
              <a:ext uri="{FF2B5EF4-FFF2-40B4-BE49-F238E27FC236}">
                <a16:creationId xmlns:a16="http://schemas.microsoft.com/office/drawing/2014/main" id="{365F325D-94F8-14EA-8EC5-DA28DD1428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44603" y="1455783"/>
            <a:ext cx="7022388" cy="5091231"/>
          </a:xfrm>
          <a:prstGeom prst="rect">
            <a:avLst/>
          </a:prstGeom>
          <a:solidFill>
            <a:srgbClr val="FFFFFF"/>
          </a:solidFill>
          <a:ln>
            <a:noFill/>
          </a:ln>
        </p:spPr>
      </p:pic>
      <p:sp>
        <p:nvSpPr>
          <p:cNvPr id="4" name="Slide Number Placeholder 3">
            <a:extLst>
              <a:ext uri="{FF2B5EF4-FFF2-40B4-BE49-F238E27FC236}">
                <a16:creationId xmlns:a16="http://schemas.microsoft.com/office/drawing/2014/main" id="{4ABFB366-4EA1-0BDF-02E0-B83965700A6C}"/>
              </a:ext>
            </a:extLst>
          </p:cNvPr>
          <p:cNvSpPr>
            <a:spLocks noGrp="1"/>
          </p:cNvSpPr>
          <p:nvPr>
            <p:ph type="sldNum" sz="quarter" idx="4"/>
          </p:nvPr>
        </p:nvSpPr>
        <p:spPr>
          <a:xfrm>
            <a:off x="6904640" y="6364452"/>
            <a:ext cx="2057400" cy="365125"/>
          </a:xfrm>
        </p:spPr>
        <p:txBody>
          <a:bodyPr anchor="ctr">
            <a:normAutofit/>
          </a:bodyPr>
          <a:lstStyle/>
          <a:p>
            <a:pPr>
              <a:spcAft>
                <a:spcPts val="600"/>
              </a:spcAft>
            </a:pPr>
            <a:fld id="{19642951-52E7-425B-99C4-D98644ADE827}" type="slidenum">
              <a:rPr lang="en-US" smtClean="0"/>
              <a:pPr>
                <a:spcAft>
                  <a:spcPts val="600"/>
                </a:spcAft>
              </a:pPr>
              <a:t>10</a:t>
            </a:fld>
            <a:endParaRPr lang="en-US"/>
          </a:p>
        </p:txBody>
      </p:sp>
    </p:spTree>
    <p:extLst>
      <p:ext uri="{BB962C8B-B14F-4D97-AF65-F5344CB8AC3E}">
        <p14:creationId xmlns:p14="http://schemas.microsoft.com/office/powerpoint/2010/main" val="2627075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0D82-C373-5F11-163A-6A2742F69382}"/>
              </a:ext>
            </a:extLst>
          </p:cNvPr>
          <p:cNvSpPr>
            <a:spLocks noGrp="1"/>
          </p:cNvSpPr>
          <p:nvPr>
            <p:ph type="title"/>
          </p:nvPr>
        </p:nvSpPr>
        <p:spPr/>
        <p:txBody>
          <a:bodyPr/>
          <a:lstStyle/>
          <a:p>
            <a:r>
              <a:rPr lang="en-US" dirty="0"/>
              <a:t>Local Building Codes Provisions - History</a:t>
            </a:r>
          </a:p>
        </p:txBody>
      </p:sp>
      <p:sp>
        <p:nvSpPr>
          <p:cNvPr id="4" name="Slide Number Placeholder 3">
            <a:extLst>
              <a:ext uri="{FF2B5EF4-FFF2-40B4-BE49-F238E27FC236}">
                <a16:creationId xmlns:a16="http://schemas.microsoft.com/office/drawing/2014/main" id="{365946B1-8C89-0E46-FE46-48BD93688B61}"/>
              </a:ext>
            </a:extLst>
          </p:cNvPr>
          <p:cNvSpPr>
            <a:spLocks noGrp="1"/>
          </p:cNvSpPr>
          <p:nvPr>
            <p:ph type="sldNum" sz="quarter" idx="4"/>
          </p:nvPr>
        </p:nvSpPr>
        <p:spPr/>
        <p:txBody>
          <a:bodyPr/>
          <a:lstStyle/>
          <a:p>
            <a:fld id="{19642951-52E7-425B-99C4-D98644ADE827}" type="slidenum">
              <a:rPr lang="en-US" smtClean="0"/>
              <a:pPr/>
              <a:t>11</a:t>
            </a:fld>
            <a:endParaRPr lang="en-US" dirty="0"/>
          </a:p>
        </p:txBody>
      </p:sp>
      <p:pic>
        <p:nvPicPr>
          <p:cNvPr id="9" name="Picture 8">
            <a:extLst>
              <a:ext uri="{FF2B5EF4-FFF2-40B4-BE49-F238E27FC236}">
                <a16:creationId xmlns:a16="http://schemas.microsoft.com/office/drawing/2014/main" id="{A7A20509-E17B-1A6A-2399-80B697B7C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8155" y="1592317"/>
            <a:ext cx="6549887" cy="5059367"/>
          </a:xfrm>
          <a:prstGeom prst="rect">
            <a:avLst/>
          </a:prstGeom>
        </p:spPr>
      </p:pic>
    </p:spTree>
    <p:extLst>
      <p:ext uri="{BB962C8B-B14F-4D97-AF65-F5344CB8AC3E}">
        <p14:creationId xmlns:p14="http://schemas.microsoft.com/office/powerpoint/2010/main" val="4017355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D442-BDE7-1598-43AA-9CF0EA351CC3}"/>
              </a:ext>
            </a:extLst>
          </p:cNvPr>
          <p:cNvSpPr>
            <a:spLocks noGrp="1"/>
          </p:cNvSpPr>
          <p:nvPr>
            <p:ph type="title"/>
          </p:nvPr>
        </p:nvSpPr>
        <p:spPr/>
        <p:txBody>
          <a:bodyPr/>
          <a:lstStyle/>
          <a:p>
            <a:r>
              <a:rPr lang="en-US" dirty="0"/>
              <a:t>FBC Changes after Hurricane Charley (2004) </a:t>
            </a:r>
          </a:p>
        </p:txBody>
      </p:sp>
      <p:sp>
        <p:nvSpPr>
          <p:cNvPr id="4" name="Slide Number Placeholder 3">
            <a:extLst>
              <a:ext uri="{FF2B5EF4-FFF2-40B4-BE49-F238E27FC236}">
                <a16:creationId xmlns:a16="http://schemas.microsoft.com/office/drawing/2014/main" id="{8C9514CA-781B-B532-3A2E-799B5DC17048}"/>
              </a:ext>
            </a:extLst>
          </p:cNvPr>
          <p:cNvSpPr>
            <a:spLocks noGrp="1"/>
          </p:cNvSpPr>
          <p:nvPr>
            <p:ph type="sldNum" sz="quarter" idx="4"/>
          </p:nvPr>
        </p:nvSpPr>
        <p:spPr/>
        <p:txBody>
          <a:bodyPr/>
          <a:lstStyle/>
          <a:p>
            <a:fld id="{19642951-52E7-425B-99C4-D98644ADE827}" type="slidenum">
              <a:rPr lang="en-US" smtClean="0"/>
              <a:pPr/>
              <a:t>12</a:t>
            </a:fld>
            <a:endParaRPr lang="en-US" dirty="0"/>
          </a:p>
        </p:txBody>
      </p:sp>
      <p:sp>
        <p:nvSpPr>
          <p:cNvPr id="6" name="TextBox 5">
            <a:extLst>
              <a:ext uri="{FF2B5EF4-FFF2-40B4-BE49-F238E27FC236}">
                <a16:creationId xmlns:a16="http://schemas.microsoft.com/office/drawing/2014/main" id="{A0D0DD31-9DE4-4F15-5B08-9E52755288C2}"/>
              </a:ext>
            </a:extLst>
          </p:cNvPr>
          <p:cNvSpPr txBox="1"/>
          <p:nvPr/>
        </p:nvSpPr>
        <p:spPr>
          <a:xfrm>
            <a:off x="181960" y="1496779"/>
            <a:ext cx="8962040" cy="4708981"/>
          </a:xfrm>
          <a:prstGeom prst="rect">
            <a:avLst/>
          </a:prstGeom>
          <a:noFill/>
        </p:spPr>
        <p:txBody>
          <a:bodyPr wrap="square" lIns="91440" tIns="45720" rIns="91440" bIns="45720" anchor="t">
            <a:spAutoFit/>
          </a:bodyPr>
          <a:lstStyle/>
          <a:p>
            <a:pPr algn="just" rtl="0">
              <a:spcBef>
                <a:spcPts val="0"/>
              </a:spcBef>
              <a:spcAft>
                <a:spcPts val="0"/>
              </a:spcAft>
            </a:pPr>
            <a:endParaRPr lang="en-US" sz="2800" b="0" dirty="0">
              <a:effectLst/>
            </a:endParaRPr>
          </a:p>
          <a:p>
            <a:pPr marL="285750" indent="-285750" rtl="0" fontAlgn="base">
              <a:spcBef>
                <a:spcPts val="0"/>
              </a:spcBef>
              <a:spcAft>
                <a:spcPts val="4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Improved wood to masonry wall interfaces</a:t>
            </a:r>
            <a:endParaRPr lang="en-US" sz="2800" b="0" i="0" u="none" strike="noStrike" dirty="0">
              <a:solidFill>
                <a:srgbClr val="000000"/>
              </a:solidFill>
              <a:effectLst/>
              <a:latin typeface="Arial" panose="020B0604020202020204" pitchFamily="34" charset="0"/>
              <a:cs typeface="Arial" panose="020B0604020202020204" pitchFamily="34" charset="0"/>
            </a:endParaRPr>
          </a:p>
          <a:p>
            <a:pPr marL="285750" indent="-285750" rtl="0" fontAlgn="base">
              <a:spcBef>
                <a:spcPts val="0"/>
              </a:spcBef>
              <a:spcAft>
                <a:spcPts val="4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Improved roof tile attachment</a:t>
            </a:r>
            <a:endParaRPr lang="en-US" sz="2800" b="0" i="0" u="none" strike="noStrike" dirty="0">
              <a:solidFill>
                <a:srgbClr val="000000"/>
              </a:solidFill>
              <a:effectLst/>
              <a:latin typeface="Arial" panose="020B0604020202020204" pitchFamily="34" charset="0"/>
              <a:cs typeface="Arial" panose="020B0604020202020204" pitchFamily="34" charset="0"/>
            </a:endParaRPr>
          </a:p>
          <a:p>
            <a:pPr marL="285750" indent="-285750" rtl="0" fontAlgn="base">
              <a:spcBef>
                <a:spcPts val="0"/>
              </a:spcBef>
              <a:spcAft>
                <a:spcPts val="4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Adoption of wind-rated resistance of asphalt shingles</a:t>
            </a:r>
            <a:endParaRPr lang="en-US" sz="2800" b="0" i="0" u="none" strike="noStrike" dirty="0">
              <a:solidFill>
                <a:srgbClr val="000000"/>
              </a:solidFill>
              <a:effectLst/>
              <a:latin typeface="Arial" panose="020B0604020202020204" pitchFamily="34" charset="0"/>
              <a:cs typeface="Arial" panose="020B0604020202020204" pitchFamily="34" charset="0"/>
            </a:endParaRPr>
          </a:p>
          <a:p>
            <a:pPr marL="285750" indent="-285750" rtl="0" fontAlgn="base">
              <a:spcBef>
                <a:spcPts val="0"/>
              </a:spcBef>
              <a:spcAft>
                <a:spcPts val="4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Required roof deck re-nailing when reroofing</a:t>
            </a:r>
            <a:endParaRPr lang="en-US" sz="2800" b="0" i="0" u="none" strike="noStrike" dirty="0">
              <a:solidFill>
                <a:srgbClr val="000000"/>
              </a:solidFill>
              <a:effectLst/>
              <a:latin typeface="Arial" panose="020B0604020202020204" pitchFamily="34" charset="0"/>
              <a:cs typeface="Arial" panose="020B0604020202020204" pitchFamily="34" charset="0"/>
            </a:endParaRPr>
          </a:p>
          <a:p>
            <a:pPr marL="285750" indent="-285750" rtl="0" fontAlgn="base">
              <a:spcBef>
                <a:spcPts val="0"/>
              </a:spcBef>
              <a:spcAft>
                <a:spcPts val="4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Adoption of wind pressure criteria for soffits</a:t>
            </a:r>
            <a:endParaRPr lang="en-US" sz="2800" b="0" i="0" u="none" strike="noStrike" dirty="0">
              <a:solidFill>
                <a:srgbClr val="000000"/>
              </a:solidFill>
              <a:effectLst/>
              <a:latin typeface="Arial" panose="020B0604020202020204" pitchFamily="34" charset="0"/>
              <a:cs typeface="Arial" panose="020B0604020202020204" pitchFamily="34" charset="0"/>
            </a:endParaRPr>
          </a:p>
          <a:p>
            <a:pPr marL="285750" indent="-285750" rtl="0" fontAlgn="base">
              <a:spcBef>
                <a:spcPts val="0"/>
              </a:spcBef>
              <a:spcAft>
                <a:spcPts val="4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Adoption of wind pressure labels for windows, garage doors, and shutters.</a:t>
            </a:r>
            <a:endParaRPr lang="en-US" sz="2800" b="0" i="0" u="none" strike="noStrike" dirty="0">
              <a:solidFill>
                <a:srgbClr val="000000"/>
              </a:solidFill>
              <a:effectLst/>
              <a:latin typeface="Arial" panose="020B0604020202020204" pitchFamily="34" charset="0"/>
              <a:cs typeface="Arial" panose="020B0604020202020204" pitchFamily="34" charset="0"/>
            </a:endParaRPr>
          </a:p>
          <a:p>
            <a:br>
              <a:rPr lang="en-US" sz="2800" b="0" dirty="0">
                <a:effectLst/>
              </a:rPr>
            </a:br>
            <a:endParaRPr lang="en-US" sz="2800" dirty="0"/>
          </a:p>
        </p:txBody>
      </p:sp>
    </p:spTree>
    <p:extLst>
      <p:ext uri="{BB962C8B-B14F-4D97-AF65-F5344CB8AC3E}">
        <p14:creationId xmlns:p14="http://schemas.microsoft.com/office/powerpoint/2010/main" val="408805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1023-0CD8-471B-9864-251BA2B87AC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CA88FFE-7922-106E-DB09-73C09BD4124A}"/>
              </a:ext>
            </a:extLst>
          </p:cNvPr>
          <p:cNvSpPr>
            <a:spLocks noGrp="1"/>
          </p:cNvSpPr>
          <p:nvPr>
            <p:ph type="sldNum" sz="quarter" idx="4"/>
          </p:nvPr>
        </p:nvSpPr>
        <p:spPr/>
        <p:txBody>
          <a:bodyPr/>
          <a:lstStyle/>
          <a:p>
            <a:fld id="{19642951-52E7-425B-99C4-D98644ADE827}" type="slidenum">
              <a:rPr lang="en-US" smtClean="0"/>
              <a:pPr/>
              <a:t>13</a:t>
            </a:fld>
            <a:endParaRPr lang="en-US" dirty="0"/>
          </a:p>
        </p:txBody>
      </p:sp>
      <p:pic>
        <p:nvPicPr>
          <p:cNvPr id="9218" name="Picture 2">
            <a:extLst>
              <a:ext uri="{FF2B5EF4-FFF2-40B4-BE49-F238E27FC236}">
                <a16:creationId xmlns:a16="http://schemas.microsoft.com/office/drawing/2014/main" id="{2D9EEDE5-DFB6-6276-DB2A-AA1D89D0BD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670" y="723900"/>
            <a:ext cx="792480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89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E7B85-9D58-EA96-792E-F4C58025AD13}"/>
              </a:ext>
            </a:extLst>
          </p:cNvPr>
          <p:cNvSpPr>
            <a:spLocks noGrp="1"/>
          </p:cNvSpPr>
          <p:nvPr>
            <p:ph type="title"/>
          </p:nvPr>
        </p:nvSpPr>
        <p:spPr/>
        <p:txBody>
          <a:bodyPr/>
          <a:lstStyle/>
          <a:p>
            <a:r>
              <a:rPr lang="en-US" dirty="0">
                <a:ea typeface="MS PGothic"/>
              </a:rPr>
              <a:t>Florida Coastal Construction Control Line</a:t>
            </a:r>
            <a:endParaRPr lang="en-US" dirty="0"/>
          </a:p>
        </p:txBody>
      </p:sp>
      <p:pic>
        <p:nvPicPr>
          <p:cNvPr id="5" name="Content Placeholder 4" descr="A map of the coast&#10;&#10;Description automatically generated">
            <a:extLst>
              <a:ext uri="{FF2B5EF4-FFF2-40B4-BE49-F238E27FC236}">
                <a16:creationId xmlns:a16="http://schemas.microsoft.com/office/drawing/2014/main" id="{21DCD97C-6CD7-1CD9-CD00-8FAED768275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7439" y="1595921"/>
            <a:ext cx="7811429" cy="5078800"/>
          </a:xfrm>
        </p:spPr>
      </p:pic>
      <p:sp>
        <p:nvSpPr>
          <p:cNvPr id="4" name="Slide Number Placeholder 3">
            <a:extLst>
              <a:ext uri="{FF2B5EF4-FFF2-40B4-BE49-F238E27FC236}">
                <a16:creationId xmlns:a16="http://schemas.microsoft.com/office/drawing/2014/main" id="{98A13FD3-2522-503B-2ECF-0B651E4B86E0}"/>
              </a:ext>
            </a:extLst>
          </p:cNvPr>
          <p:cNvSpPr>
            <a:spLocks noGrp="1"/>
          </p:cNvSpPr>
          <p:nvPr>
            <p:ph type="sldNum" sz="quarter" idx="4"/>
          </p:nvPr>
        </p:nvSpPr>
        <p:spPr/>
        <p:txBody>
          <a:bodyPr/>
          <a:lstStyle/>
          <a:p>
            <a:fld id="{19642951-52E7-425B-99C4-D98644ADE827}" type="slidenum">
              <a:rPr lang="en-US" smtClean="0"/>
              <a:pPr/>
              <a:t>14</a:t>
            </a:fld>
            <a:endParaRPr lang="en-US" dirty="0"/>
          </a:p>
        </p:txBody>
      </p:sp>
      <p:sp>
        <p:nvSpPr>
          <p:cNvPr id="7" name="TextBox 6">
            <a:extLst>
              <a:ext uri="{FF2B5EF4-FFF2-40B4-BE49-F238E27FC236}">
                <a16:creationId xmlns:a16="http://schemas.microsoft.com/office/drawing/2014/main" id="{9DE2E6B9-83C1-2634-9F6A-B652518D2E97}"/>
              </a:ext>
            </a:extLst>
          </p:cNvPr>
          <p:cNvSpPr txBox="1"/>
          <p:nvPr/>
        </p:nvSpPr>
        <p:spPr>
          <a:xfrm>
            <a:off x="6947210" y="1608563"/>
            <a:ext cx="215915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Quadon Medium"/>
              </a:rPr>
              <a:t>Idalia best track with respect to the Florida Coastal Construction Control Line (2022). The CCCL is absent in the landfall region.  </a:t>
            </a:r>
            <a:endParaRPr lang="en-US" dirty="0"/>
          </a:p>
        </p:txBody>
      </p:sp>
    </p:spTree>
    <p:extLst>
      <p:ext uri="{BB962C8B-B14F-4D97-AF65-F5344CB8AC3E}">
        <p14:creationId xmlns:p14="http://schemas.microsoft.com/office/powerpoint/2010/main" val="1765522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04A8-E8C8-1A64-4212-E94E8639F854}"/>
              </a:ext>
            </a:extLst>
          </p:cNvPr>
          <p:cNvSpPr>
            <a:spLocks noGrp="1"/>
          </p:cNvSpPr>
          <p:nvPr>
            <p:ph type="title"/>
          </p:nvPr>
        </p:nvSpPr>
        <p:spPr/>
        <p:txBody>
          <a:bodyPr/>
          <a:lstStyle/>
          <a:p>
            <a:r>
              <a:rPr lang="en-US" dirty="0"/>
              <a:t>Post-Idalia Assessments</a:t>
            </a:r>
          </a:p>
        </p:txBody>
      </p:sp>
      <p:sp>
        <p:nvSpPr>
          <p:cNvPr id="3" name="Content Placeholder 2">
            <a:extLst>
              <a:ext uri="{FF2B5EF4-FFF2-40B4-BE49-F238E27FC236}">
                <a16:creationId xmlns:a16="http://schemas.microsoft.com/office/drawing/2014/main" id="{F174E0F7-C308-2FBD-9482-63A48E9CB067}"/>
              </a:ext>
            </a:extLst>
          </p:cNvPr>
          <p:cNvSpPr>
            <a:spLocks noGrp="1"/>
          </p:cNvSpPr>
          <p:nvPr>
            <p:ph idx="1"/>
          </p:nvPr>
        </p:nvSpPr>
        <p:spPr/>
        <p:txBody>
          <a:bodyPr/>
          <a:lstStyle/>
          <a:p>
            <a:r>
              <a:rPr lang="en-US" dirty="0"/>
              <a:t>Two triage assessments performed </a:t>
            </a:r>
            <a:br>
              <a:rPr lang="en-US" dirty="0"/>
            </a:br>
            <a:br>
              <a:rPr lang="en-US" dirty="0"/>
            </a:b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D07D8176-CEF4-52B5-A590-1D029940CCF6}"/>
              </a:ext>
            </a:extLst>
          </p:cNvPr>
          <p:cNvSpPr>
            <a:spLocks noGrp="1"/>
          </p:cNvSpPr>
          <p:nvPr>
            <p:ph type="sldNum" sz="quarter" idx="4"/>
          </p:nvPr>
        </p:nvSpPr>
        <p:spPr/>
        <p:txBody>
          <a:bodyPr/>
          <a:lstStyle/>
          <a:p>
            <a:fld id="{19642951-52E7-425B-99C4-D98644ADE827}" type="slidenum">
              <a:rPr lang="en-US" smtClean="0"/>
              <a:pPr/>
              <a:t>15</a:t>
            </a:fld>
            <a:endParaRPr lang="en-US" dirty="0"/>
          </a:p>
        </p:txBody>
      </p:sp>
      <p:graphicFrame>
        <p:nvGraphicFramePr>
          <p:cNvPr id="5" name="Table 5">
            <a:extLst>
              <a:ext uri="{FF2B5EF4-FFF2-40B4-BE49-F238E27FC236}">
                <a16:creationId xmlns:a16="http://schemas.microsoft.com/office/drawing/2014/main" id="{A97535DB-FB35-A0E8-5F39-ADAAF39C9D4B}"/>
              </a:ext>
            </a:extLst>
          </p:cNvPr>
          <p:cNvGraphicFramePr>
            <a:graphicFrameLocks noGrp="1"/>
          </p:cNvGraphicFramePr>
          <p:nvPr>
            <p:extLst>
              <p:ext uri="{D42A27DB-BD31-4B8C-83A1-F6EECF244321}">
                <p14:modId xmlns:p14="http://schemas.microsoft.com/office/powerpoint/2010/main" val="4085778783"/>
              </p:ext>
            </p:extLst>
          </p:nvPr>
        </p:nvGraphicFramePr>
        <p:xfrm>
          <a:off x="425670" y="2195490"/>
          <a:ext cx="8009991" cy="1925320"/>
        </p:xfrm>
        <a:graphic>
          <a:graphicData uri="http://schemas.openxmlformats.org/drawingml/2006/table">
            <a:tbl>
              <a:tblPr firstRow="1" bandRow="1">
                <a:tableStyleId>{3B4B98B0-60AC-42C2-AFA5-B58CD77FA1E5}</a:tableStyleId>
              </a:tblPr>
              <a:tblGrid>
                <a:gridCol w="2201620">
                  <a:extLst>
                    <a:ext uri="{9D8B030D-6E8A-4147-A177-3AD203B41FA5}">
                      <a16:colId xmlns:a16="http://schemas.microsoft.com/office/drawing/2014/main" val="1953726716"/>
                    </a:ext>
                  </a:extLst>
                </a:gridCol>
                <a:gridCol w="3138374">
                  <a:extLst>
                    <a:ext uri="{9D8B030D-6E8A-4147-A177-3AD203B41FA5}">
                      <a16:colId xmlns:a16="http://schemas.microsoft.com/office/drawing/2014/main" val="906255609"/>
                    </a:ext>
                  </a:extLst>
                </a:gridCol>
                <a:gridCol w="2669997">
                  <a:extLst>
                    <a:ext uri="{9D8B030D-6E8A-4147-A177-3AD203B41FA5}">
                      <a16:colId xmlns:a16="http://schemas.microsoft.com/office/drawing/2014/main" val="2598767660"/>
                    </a:ext>
                  </a:extLst>
                </a:gridCol>
              </a:tblGrid>
              <a:tr h="370840">
                <a:tc>
                  <a:txBody>
                    <a:bodyPr/>
                    <a:lstStyle/>
                    <a:p>
                      <a:r>
                        <a:rPr lang="en-US" b="1" dirty="0">
                          <a:latin typeface="Quadon Medium"/>
                        </a:rPr>
                        <a:t>Date</a:t>
                      </a:r>
                    </a:p>
                  </a:txBody>
                  <a:tcPr>
                    <a:noFill/>
                  </a:tcPr>
                </a:tc>
                <a:tc>
                  <a:txBody>
                    <a:bodyPr/>
                    <a:lstStyle/>
                    <a:p>
                      <a:r>
                        <a:rPr lang="en-US" b="1" dirty="0">
                          <a:latin typeface="Quadon Medium"/>
                        </a:rPr>
                        <a:t>September 1, 2023</a:t>
                      </a:r>
                    </a:p>
                  </a:txBody>
                  <a:tcPr>
                    <a:noFill/>
                  </a:tcPr>
                </a:tc>
                <a:tc>
                  <a:txBody>
                    <a:bodyPr/>
                    <a:lstStyle/>
                    <a:p>
                      <a:r>
                        <a:rPr lang="en-US" b="1" dirty="0">
                          <a:latin typeface="Quadon Medium"/>
                        </a:rPr>
                        <a:t>September 8, 2023</a:t>
                      </a:r>
                    </a:p>
                  </a:txBody>
                  <a:tcPr>
                    <a:noFill/>
                  </a:tcPr>
                </a:tc>
                <a:extLst>
                  <a:ext uri="{0D108BD9-81ED-4DB2-BD59-A6C34878D82A}">
                    <a16:rowId xmlns:a16="http://schemas.microsoft.com/office/drawing/2014/main" val="3358330819"/>
                  </a:ext>
                </a:extLst>
              </a:tr>
              <a:tr h="370840">
                <a:tc>
                  <a:txBody>
                    <a:bodyPr/>
                    <a:lstStyle/>
                    <a:p>
                      <a:r>
                        <a:rPr lang="en-US" b="1" dirty="0">
                          <a:latin typeface="Quadon Medium"/>
                        </a:rPr>
                        <a:t>Personnel</a:t>
                      </a:r>
                    </a:p>
                  </a:txBody>
                  <a:tcPr>
                    <a:noFill/>
                  </a:tcPr>
                </a:tc>
                <a:tc>
                  <a:txBody>
                    <a:bodyPr/>
                    <a:lstStyle/>
                    <a:p>
                      <a:r>
                        <a:rPr lang="en-US" b="0" dirty="0">
                          <a:latin typeface="Quadon Medium"/>
                        </a:rPr>
                        <a:t>(2) UF personnel, led by co-PI Gurley</a:t>
                      </a:r>
                    </a:p>
                  </a:txBody>
                  <a:tcPr>
                    <a:noFill/>
                  </a:tcPr>
                </a:tc>
                <a:tc>
                  <a:txBody>
                    <a:bodyPr/>
                    <a:lstStyle/>
                    <a:p>
                      <a:r>
                        <a:rPr lang="en-US" b="0" dirty="0">
                          <a:latin typeface="Quadon Medium"/>
                        </a:rPr>
                        <a:t>(4) UF personnel, led by PI Prevatt</a:t>
                      </a:r>
                    </a:p>
                  </a:txBody>
                  <a:tcPr>
                    <a:noFill/>
                  </a:tcPr>
                </a:tc>
                <a:extLst>
                  <a:ext uri="{0D108BD9-81ED-4DB2-BD59-A6C34878D82A}">
                    <a16:rowId xmlns:a16="http://schemas.microsoft.com/office/drawing/2014/main" val="2535226208"/>
                  </a:ext>
                </a:extLst>
              </a:tr>
              <a:tr h="370840">
                <a:tc>
                  <a:txBody>
                    <a:bodyPr/>
                    <a:lstStyle/>
                    <a:p>
                      <a:r>
                        <a:rPr lang="en-US" b="1" dirty="0">
                          <a:latin typeface="Quadon Medium"/>
                        </a:rPr>
                        <a:t>Locations Assessed</a:t>
                      </a:r>
                    </a:p>
                  </a:txBody>
                  <a:tcPr>
                    <a:noFill/>
                  </a:tcPr>
                </a:tc>
                <a:tc>
                  <a:txBody>
                    <a:bodyPr/>
                    <a:lstStyle/>
                    <a:p>
                      <a:pPr marL="0" lvl="0" indent="0" algn="l">
                        <a:lnSpc>
                          <a:spcPct val="100000"/>
                        </a:lnSpc>
                        <a:buNone/>
                      </a:pPr>
                      <a:r>
                        <a:rPr lang="en-US" sz="1800" b="0" i="0" u="none" strike="noStrike" baseline="0" noProof="0" dirty="0" err="1">
                          <a:solidFill>
                            <a:srgbClr val="000000"/>
                          </a:solidFill>
                          <a:latin typeface="Quadon Medium"/>
                        </a:rPr>
                        <a:t>Steinhatchee</a:t>
                      </a:r>
                      <a:r>
                        <a:rPr lang="en-US" sz="1800" b="0" i="0" u="none" strike="noStrike" baseline="0" noProof="0" dirty="0">
                          <a:solidFill>
                            <a:srgbClr val="000000"/>
                          </a:solidFill>
                          <a:latin typeface="Quadon Medium"/>
                        </a:rPr>
                        <a:t>, Dark Island, Keaton Beach, Dekle Beach,</a:t>
                      </a:r>
                      <a:endParaRPr lang="en-US" dirty="0"/>
                    </a:p>
                    <a:p>
                      <a:pPr lvl="0">
                        <a:buNone/>
                      </a:pPr>
                      <a:r>
                        <a:rPr lang="en-US" sz="1800" b="0" i="0" u="none" strike="noStrike" baseline="0" noProof="0" dirty="0">
                          <a:solidFill>
                            <a:srgbClr val="000000"/>
                          </a:solidFill>
                          <a:latin typeface="Quadon Medium"/>
                        </a:rPr>
                        <a:t>Ezell Airstrip neighborhood</a:t>
                      </a:r>
                      <a:endParaRPr lang="en-US" dirty="0"/>
                    </a:p>
                  </a:txBody>
                  <a:tcPr>
                    <a:noFill/>
                  </a:tcPr>
                </a:tc>
                <a:tc>
                  <a:txBody>
                    <a:bodyPr/>
                    <a:lstStyle/>
                    <a:p>
                      <a:r>
                        <a:rPr lang="en-US" b="0" dirty="0">
                          <a:latin typeface="Quadon Medium"/>
                        </a:rPr>
                        <a:t>W of Jasper, </a:t>
                      </a:r>
                    </a:p>
                    <a:p>
                      <a:r>
                        <a:rPr lang="en-US" b="0" dirty="0">
                          <a:latin typeface="Quadon Medium"/>
                        </a:rPr>
                        <a:t>SW of Live Oak</a:t>
                      </a:r>
                    </a:p>
                  </a:txBody>
                  <a:tcPr>
                    <a:noFill/>
                  </a:tcPr>
                </a:tc>
                <a:extLst>
                  <a:ext uri="{0D108BD9-81ED-4DB2-BD59-A6C34878D82A}">
                    <a16:rowId xmlns:a16="http://schemas.microsoft.com/office/drawing/2014/main" val="2242230904"/>
                  </a:ext>
                </a:extLst>
              </a:tr>
            </a:tbl>
          </a:graphicData>
        </a:graphic>
      </p:graphicFrame>
    </p:spTree>
    <p:extLst>
      <p:ext uri="{BB962C8B-B14F-4D97-AF65-F5344CB8AC3E}">
        <p14:creationId xmlns:p14="http://schemas.microsoft.com/office/powerpoint/2010/main" val="3883249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1F19-9046-B4F5-E7BD-9A3048BE3898}"/>
              </a:ext>
            </a:extLst>
          </p:cNvPr>
          <p:cNvSpPr>
            <a:spLocks noGrp="1"/>
          </p:cNvSpPr>
          <p:nvPr>
            <p:ph type="title"/>
          </p:nvPr>
        </p:nvSpPr>
        <p:spPr>
          <a:xfrm>
            <a:off x="327868" y="650384"/>
            <a:ext cx="8390462" cy="598868"/>
          </a:xfrm>
        </p:spPr>
        <p:txBody>
          <a:bodyPr/>
          <a:lstStyle/>
          <a:p>
            <a:r>
              <a:rPr lang="en-US" dirty="0"/>
              <a:t>Dr. Gurley and Dr. Ferraro Survey</a:t>
            </a:r>
          </a:p>
        </p:txBody>
      </p:sp>
      <p:sp>
        <p:nvSpPr>
          <p:cNvPr id="4" name="Slide Number Placeholder 3">
            <a:extLst>
              <a:ext uri="{FF2B5EF4-FFF2-40B4-BE49-F238E27FC236}">
                <a16:creationId xmlns:a16="http://schemas.microsoft.com/office/drawing/2014/main" id="{DD2231BC-B0DE-E64D-587A-7F565DACABA3}"/>
              </a:ext>
            </a:extLst>
          </p:cNvPr>
          <p:cNvSpPr>
            <a:spLocks noGrp="1"/>
          </p:cNvSpPr>
          <p:nvPr>
            <p:ph type="sldNum" sz="quarter" idx="4"/>
          </p:nvPr>
        </p:nvSpPr>
        <p:spPr/>
        <p:txBody>
          <a:bodyPr/>
          <a:lstStyle/>
          <a:p>
            <a:fld id="{19642951-52E7-425B-99C4-D98644ADE827}" type="slidenum">
              <a:rPr lang="en-US" smtClean="0"/>
              <a:pPr/>
              <a:t>16</a:t>
            </a:fld>
            <a:endParaRPr lang="en-US" dirty="0"/>
          </a:p>
        </p:txBody>
      </p:sp>
      <p:sp>
        <p:nvSpPr>
          <p:cNvPr id="15" name="TextBox 14">
            <a:extLst>
              <a:ext uri="{FF2B5EF4-FFF2-40B4-BE49-F238E27FC236}">
                <a16:creationId xmlns:a16="http://schemas.microsoft.com/office/drawing/2014/main" id="{27631096-1EC5-D8E1-EC75-63728A38A2FC}"/>
              </a:ext>
            </a:extLst>
          </p:cNvPr>
          <p:cNvSpPr txBox="1"/>
          <p:nvPr/>
        </p:nvSpPr>
        <p:spPr>
          <a:xfrm>
            <a:off x="279762" y="1416493"/>
            <a:ext cx="7795406" cy="3693319"/>
          </a:xfrm>
          <a:prstGeom prst="rect">
            <a:avLst/>
          </a:prstGeom>
          <a:noFill/>
        </p:spPr>
        <p:txBody>
          <a:bodyPr wrap="square">
            <a:spAutoFit/>
          </a:bodyPr>
          <a:lstStyle/>
          <a:p>
            <a:r>
              <a:rPr lang="en-US" dirty="0"/>
              <a:t>1 September 2023</a:t>
            </a:r>
          </a:p>
          <a:p>
            <a:r>
              <a:rPr lang="en-US" dirty="0"/>
              <a:t>Wind-only damage</a:t>
            </a:r>
          </a:p>
          <a:p>
            <a:endParaRPr lang="en-US" dirty="0"/>
          </a:p>
          <a:p>
            <a:pPr marL="285750" indent="-285750">
              <a:buFont typeface="Arial" panose="020B0604020202020204" pitchFamily="34" charset="0"/>
              <a:buChar char="•"/>
            </a:pPr>
            <a:r>
              <a:rPr lang="en-US" dirty="0"/>
              <a:t>Primarily loss of roof cover (shingles or old metal roofs) </a:t>
            </a:r>
          </a:p>
          <a:p>
            <a:pPr marL="742950" lvl="1" indent="-285750">
              <a:buFont typeface="Arial" panose="020B0604020202020204" pitchFamily="34" charset="0"/>
              <a:buChar char="•"/>
            </a:pPr>
            <a:r>
              <a:rPr lang="en-US" dirty="0"/>
              <a:t>Most structures had little to no observable roof cover loss</a:t>
            </a:r>
          </a:p>
          <a:p>
            <a:pPr marL="742950" lvl="1" indent="-285750">
              <a:buFont typeface="Arial" panose="020B0604020202020204" pitchFamily="34" charset="0"/>
              <a:buChar char="•"/>
            </a:pPr>
            <a:r>
              <a:rPr lang="en-US" dirty="0"/>
              <a:t>Roof cover loss was almost exclusively to older buildings</a:t>
            </a:r>
          </a:p>
          <a:p>
            <a:pPr marL="742950" lvl="1" indent="-285750">
              <a:buFont typeface="Arial" panose="020B0604020202020204" pitchFamily="34" charset="0"/>
              <a:buChar char="•"/>
            </a:pPr>
            <a:r>
              <a:rPr lang="en-US" dirty="0"/>
              <a:t>All elevations of subject buildings typically not available, so unseen damage is very likely</a:t>
            </a:r>
          </a:p>
          <a:p>
            <a:pPr marL="285750" indent="-285750">
              <a:buFont typeface="Arial" panose="020B0604020202020204" pitchFamily="34" charset="0"/>
              <a:buChar char="•"/>
            </a:pPr>
            <a:r>
              <a:rPr lang="en-US" dirty="0"/>
              <a:t>Debris impact damage evident</a:t>
            </a:r>
          </a:p>
          <a:p>
            <a:pPr marL="285750" indent="-285750">
              <a:buFont typeface="Arial" panose="020B0604020202020204" pitchFamily="34" charset="0"/>
              <a:buChar char="•"/>
            </a:pPr>
            <a:r>
              <a:rPr lang="en-US" dirty="0"/>
              <a:t>Window damage was observed. Pressure vs debris not assessed</a:t>
            </a:r>
          </a:p>
          <a:p>
            <a:pPr marL="285750" indent="-285750">
              <a:buFont typeface="Arial" panose="020B0604020202020204" pitchFamily="34" charset="0"/>
              <a:buChar char="•"/>
            </a:pPr>
            <a:r>
              <a:rPr lang="en-US" dirty="0"/>
              <a:t>Roof decking damage was observed but infrequent, and only older construction</a:t>
            </a:r>
          </a:p>
          <a:p>
            <a:endParaRPr lang="en-US" dirty="0"/>
          </a:p>
        </p:txBody>
      </p:sp>
      <p:sp>
        <p:nvSpPr>
          <p:cNvPr id="17" name="TextBox 16">
            <a:extLst>
              <a:ext uri="{FF2B5EF4-FFF2-40B4-BE49-F238E27FC236}">
                <a16:creationId xmlns:a16="http://schemas.microsoft.com/office/drawing/2014/main" id="{B4F3974A-F7D9-97EC-0536-C81496E46BCC}"/>
              </a:ext>
            </a:extLst>
          </p:cNvPr>
          <p:cNvSpPr txBox="1"/>
          <p:nvPr/>
        </p:nvSpPr>
        <p:spPr>
          <a:xfrm>
            <a:off x="327868" y="4371148"/>
            <a:ext cx="8536370" cy="1477328"/>
          </a:xfrm>
          <a:prstGeom prst="rect">
            <a:avLst/>
          </a:prstGeom>
          <a:noFill/>
        </p:spPr>
        <p:txBody>
          <a:bodyPr wrap="square">
            <a:spAutoFit/>
          </a:bodyPr>
          <a:lstStyle/>
          <a:p>
            <a:r>
              <a:rPr lang="en-US" dirty="0"/>
              <a:t> </a:t>
            </a:r>
          </a:p>
          <a:p>
            <a:endParaRPr lang="en-US" dirty="0"/>
          </a:p>
          <a:p>
            <a:r>
              <a:rPr lang="en-US" dirty="0"/>
              <a:t>Overall observation is that coastal wind damage is consistent with that expected for a Cat 1-2 event, but it is much less frequent or severe than Cat 3 expectations. (This is independent of any storm </a:t>
            </a:r>
            <a:r>
              <a:rPr lang="en-US" dirty="0" err="1"/>
              <a:t>surgedamage</a:t>
            </a:r>
            <a:r>
              <a:rPr lang="en-US" dirty="0"/>
              <a:t>) </a:t>
            </a:r>
          </a:p>
        </p:txBody>
      </p:sp>
      <p:sp>
        <p:nvSpPr>
          <p:cNvPr id="18" name="TextBox 17">
            <a:extLst>
              <a:ext uri="{FF2B5EF4-FFF2-40B4-BE49-F238E27FC236}">
                <a16:creationId xmlns:a16="http://schemas.microsoft.com/office/drawing/2014/main" id="{EE0EE857-488A-1EB5-6403-3C7CA8FC06BD}"/>
              </a:ext>
            </a:extLst>
          </p:cNvPr>
          <p:cNvSpPr txBox="1"/>
          <p:nvPr/>
        </p:nvSpPr>
        <p:spPr>
          <a:xfrm>
            <a:off x="7272410" y="1009524"/>
            <a:ext cx="1605516" cy="1477328"/>
          </a:xfrm>
          <a:prstGeom prst="rect">
            <a:avLst/>
          </a:prstGeom>
          <a:noFill/>
          <a:ln w="15875">
            <a:solidFill>
              <a:schemeClr val="bg2">
                <a:lumMod val="50000"/>
              </a:schemeClr>
            </a:solidFill>
          </a:ln>
        </p:spPr>
        <p:txBody>
          <a:bodyPr wrap="square">
            <a:spAutoFit/>
          </a:bodyPr>
          <a:lstStyle/>
          <a:p>
            <a:pPr marL="0" marR="0" algn="r">
              <a:spcBef>
                <a:spcPts val="0"/>
              </a:spcBef>
              <a:spcAft>
                <a:spcPts val="0"/>
              </a:spcAft>
            </a:pPr>
            <a:r>
              <a:rPr lang="en-US" sz="1800" b="0" i="0" u="none" strike="noStrike" dirty="0" err="1">
                <a:solidFill>
                  <a:srgbClr val="212121"/>
                </a:solidFill>
                <a:effectLst/>
                <a:latin typeface="Calibri" panose="020F0502020204030204" pitchFamily="34" charset="0"/>
              </a:rPr>
              <a:t>Steinhatchee</a:t>
            </a:r>
            <a:endParaRPr lang="en-US" sz="1800" b="0" i="0" u="none" strike="noStrike" dirty="0">
              <a:solidFill>
                <a:srgbClr val="212121"/>
              </a:solidFill>
              <a:effectLst/>
              <a:latin typeface="Calibri" panose="020F0502020204030204" pitchFamily="34" charset="0"/>
            </a:endParaRPr>
          </a:p>
          <a:p>
            <a:pPr marL="0" marR="0" algn="r">
              <a:spcBef>
                <a:spcPts val="0"/>
              </a:spcBef>
              <a:spcAft>
                <a:spcPts val="0"/>
              </a:spcAft>
            </a:pPr>
            <a:r>
              <a:rPr lang="en-US" sz="1800" b="0" i="0" u="none" strike="noStrike" dirty="0">
                <a:solidFill>
                  <a:srgbClr val="212121"/>
                </a:solidFill>
                <a:effectLst/>
                <a:latin typeface="Calibri" panose="020F0502020204030204" pitchFamily="34" charset="0"/>
              </a:rPr>
              <a:t>Dark Island</a:t>
            </a:r>
          </a:p>
          <a:p>
            <a:pPr marL="0" marR="0" algn="r">
              <a:spcBef>
                <a:spcPts val="0"/>
              </a:spcBef>
              <a:spcAft>
                <a:spcPts val="0"/>
              </a:spcAft>
            </a:pPr>
            <a:r>
              <a:rPr lang="en-US" sz="1800" b="0" i="0" u="none" strike="noStrike" dirty="0">
                <a:solidFill>
                  <a:srgbClr val="212121"/>
                </a:solidFill>
                <a:effectLst/>
                <a:latin typeface="Calibri" panose="020F0502020204030204" pitchFamily="34" charset="0"/>
              </a:rPr>
              <a:t>Keaton Beach</a:t>
            </a:r>
          </a:p>
          <a:p>
            <a:pPr marL="0" marR="0" algn="r">
              <a:spcBef>
                <a:spcPts val="0"/>
              </a:spcBef>
              <a:spcAft>
                <a:spcPts val="0"/>
              </a:spcAft>
            </a:pPr>
            <a:r>
              <a:rPr lang="en-US" sz="1800" b="0" i="0" u="none" strike="noStrike" dirty="0">
                <a:solidFill>
                  <a:srgbClr val="212121"/>
                </a:solidFill>
                <a:effectLst/>
                <a:latin typeface="Calibri" panose="020F0502020204030204" pitchFamily="34" charset="0"/>
              </a:rPr>
              <a:t>Dekle Beach</a:t>
            </a:r>
          </a:p>
          <a:p>
            <a:pPr marL="0" marR="0" algn="r">
              <a:spcBef>
                <a:spcPts val="0"/>
              </a:spcBef>
              <a:spcAft>
                <a:spcPts val="0"/>
              </a:spcAft>
            </a:pPr>
            <a:r>
              <a:rPr lang="en-US" sz="1800" b="0" i="0" u="none" strike="noStrike" dirty="0">
                <a:solidFill>
                  <a:srgbClr val="212121"/>
                </a:solidFill>
                <a:effectLst/>
                <a:latin typeface="Calibri" panose="020F0502020204030204" pitchFamily="34" charset="0"/>
              </a:rPr>
              <a:t>Ezell Airstrip</a:t>
            </a:r>
          </a:p>
        </p:txBody>
      </p:sp>
    </p:spTree>
    <p:extLst>
      <p:ext uri="{BB962C8B-B14F-4D97-AF65-F5344CB8AC3E}">
        <p14:creationId xmlns:p14="http://schemas.microsoft.com/office/powerpoint/2010/main" val="212478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49DD-69FF-09FE-6E99-6DAD36BB17C6}"/>
              </a:ext>
            </a:extLst>
          </p:cNvPr>
          <p:cNvSpPr>
            <a:spLocks noGrp="1"/>
          </p:cNvSpPr>
          <p:nvPr>
            <p:ph type="title"/>
          </p:nvPr>
        </p:nvSpPr>
        <p:spPr>
          <a:xfrm>
            <a:off x="295250" y="576562"/>
            <a:ext cx="8390462" cy="799905"/>
          </a:xfrm>
        </p:spPr>
        <p:txBody>
          <a:bodyPr/>
          <a:lstStyle/>
          <a:p>
            <a:r>
              <a:rPr lang="en-US" dirty="0"/>
              <a:t>Keaton Beach</a:t>
            </a:r>
          </a:p>
        </p:txBody>
      </p:sp>
      <p:sp>
        <p:nvSpPr>
          <p:cNvPr id="4" name="Slide Number Placeholder 3">
            <a:extLst>
              <a:ext uri="{FF2B5EF4-FFF2-40B4-BE49-F238E27FC236}">
                <a16:creationId xmlns:a16="http://schemas.microsoft.com/office/drawing/2014/main" id="{E5F4D5A6-B355-5E96-E3A8-F45E42EFA716}"/>
              </a:ext>
            </a:extLst>
          </p:cNvPr>
          <p:cNvSpPr>
            <a:spLocks noGrp="1"/>
          </p:cNvSpPr>
          <p:nvPr>
            <p:ph type="sldNum" sz="quarter" idx="4"/>
          </p:nvPr>
        </p:nvSpPr>
        <p:spPr/>
        <p:txBody>
          <a:bodyPr/>
          <a:lstStyle/>
          <a:p>
            <a:fld id="{19642951-52E7-425B-99C4-D98644ADE827}" type="slidenum">
              <a:rPr lang="en-US" smtClean="0"/>
              <a:pPr/>
              <a:t>17</a:t>
            </a:fld>
            <a:endParaRPr lang="en-US" dirty="0"/>
          </a:p>
        </p:txBody>
      </p:sp>
      <p:pic>
        <p:nvPicPr>
          <p:cNvPr id="8" name="Picture 7" descr="A car window with a blue house and a blue building&#10;&#10;Description automatically generated with medium confidence">
            <a:extLst>
              <a:ext uri="{FF2B5EF4-FFF2-40B4-BE49-F238E27FC236}">
                <a16:creationId xmlns:a16="http://schemas.microsoft.com/office/drawing/2014/main" id="{07E24D3E-8770-ECC6-518F-9275487B0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4273" y="1138560"/>
            <a:ext cx="3107215" cy="2330785"/>
          </a:xfrm>
          <a:prstGeom prst="rect">
            <a:avLst/>
          </a:prstGeom>
        </p:spPr>
      </p:pic>
      <p:pic>
        <p:nvPicPr>
          <p:cNvPr id="10" name="Picture 9" descr="A building under construction with a blue tarp&#10;&#10;Description automatically generated">
            <a:extLst>
              <a:ext uri="{FF2B5EF4-FFF2-40B4-BE49-F238E27FC236}">
                <a16:creationId xmlns:a16="http://schemas.microsoft.com/office/drawing/2014/main" id="{3DED6873-A497-C242-1DF8-55DD5B023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315045" y="3605501"/>
            <a:ext cx="3034643" cy="2275983"/>
          </a:xfrm>
          <a:prstGeom prst="rect">
            <a:avLst/>
          </a:prstGeom>
        </p:spPr>
      </p:pic>
      <p:pic>
        <p:nvPicPr>
          <p:cNvPr id="14" name="Picture 13" descr="A fence with a boat and trees&#10;&#10;Description automatically generated with medium confidence">
            <a:extLst>
              <a:ext uri="{FF2B5EF4-FFF2-40B4-BE49-F238E27FC236}">
                <a16:creationId xmlns:a16="http://schemas.microsoft.com/office/drawing/2014/main" id="{75F629A7-E4F4-A47C-8DD3-AD338C6CA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6470664" y="3605501"/>
            <a:ext cx="2620323" cy="1965243"/>
          </a:xfrm>
          <a:prstGeom prst="rect">
            <a:avLst/>
          </a:prstGeom>
        </p:spPr>
      </p:pic>
      <p:pic>
        <p:nvPicPr>
          <p:cNvPr id="16" name="Picture 15" descr="A house with palm trees&#10;&#10;Description automatically generated">
            <a:extLst>
              <a:ext uri="{FF2B5EF4-FFF2-40B4-BE49-F238E27FC236}">
                <a16:creationId xmlns:a16="http://schemas.microsoft.com/office/drawing/2014/main" id="{90E3700F-79D6-3748-92C3-F351A40A8F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9343" y="1192364"/>
            <a:ext cx="2279407" cy="1709830"/>
          </a:xfrm>
          <a:prstGeom prst="rect">
            <a:avLst/>
          </a:prstGeom>
        </p:spPr>
      </p:pic>
      <p:pic>
        <p:nvPicPr>
          <p:cNvPr id="18" name="Picture 17" descr="A car with a white building and palm trees&#10;&#10;Description automatically generated">
            <a:extLst>
              <a:ext uri="{FF2B5EF4-FFF2-40B4-BE49-F238E27FC236}">
                <a16:creationId xmlns:a16="http://schemas.microsoft.com/office/drawing/2014/main" id="{0B3B1821-89D4-858C-D2E2-6B49812B7A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110567" y="3605501"/>
            <a:ext cx="3053286" cy="2289965"/>
          </a:xfrm>
          <a:prstGeom prst="rect">
            <a:avLst/>
          </a:prstGeom>
        </p:spPr>
      </p:pic>
      <p:pic>
        <p:nvPicPr>
          <p:cNvPr id="20" name="Picture 19" descr="A house with a blue roof&#10;&#10;Description automatically generated">
            <a:extLst>
              <a:ext uri="{FF2B5EF4-FFF2-40B4-BE49-F238E27FC236}">
                <a16:creationId xmlns:a16="http://schemas.microsoft.com/office/drawing/2014/main" id="{2D738CB9-ED9E-59A0-FE7B-B8057AB31C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567" y="1175221"/>
            <a:ext cx="3053286" cy="2290333"/>
          </a:xfrm>
          <a:prstGeom prst="rect">
            <a:avLst/>
          </a:prstGeom>
        </p:spPr>
      </p:pic>
    </p:spTree>
    <p:extLst>
      <p:ext uri="{BB962C8B-B14F-4D97-AF65-F5344CB8AC3E}">
        <p14:creationId xmlns:p14="http://schemas.microsoft.com/office/powerpoint/2010/main" val="2603518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C6DA-B8F4-563D-AE8C-78C3785D4415}"/>
              </a:ext>
            </a:extLst>
          </p:cNvPr>
          <p:cNvSpPr>
            <a:spLocks noGrp="1"/>
          </p:cNvSpPr>
          <p:nvPr>
            <p:ph type="title"/>
          </p:nvPr>
        </p:nvSpPr>
        <p:spPr/>
        <p:txBody>
          <a:bodyPr/>
          <a:lstStyle/>
          <a:p>
            <a:r>
              <a:rPr lang="en-US" dirty="0"/>
              <a:t>Dark Island</a:t>
            </a:r>
          </a:p>
        </p:txBody>
      </p:sp>
      <p:sp>
        <p:nvSpPr>
          <p:cNvPr id="4" name="Slide Number Placeholder 3">
            <a:extLst>
              <a:ext uri="{FF2B5EF4-FFF2-40B4-BE49-F238E27FC236}">
                <a16:creationId xmlns:a16="http://schemas.microsoft.com/office/drawing/2014/main" id="{DBE7A67E-BDF8-488D-22D1-A22EAC54DDDD}"/>
              </a:ext>
            </a:extLst>
          </p:cNvPr>
          <p:cNvSpPr>
            <a:spLocks noGrp="1"/>
          </p:cNvSpPr>
          <p:nvPr>
            <p:ph type="sldNum" sz="quarter" idx="4"/>
          </p:nvPr>
        </p:nvSpPr>
        <p:spPr/>
        <p:txBody>
          <a:bodyPr/>
          <a:lstStyle/>
          <a:p>
            <a:fld id="{19642951-52E7-425B-99C4-D98644ADE827}" type="slidenum">
              <a:rPr lang="en-US" smtClean="0"/>
              <a:pPr/>
              <a:t>18</a:t>
            </a:fld>
            <a:endParaRPr lang="en-US" dirty="0"/>
          </a:p>
        </p:txBody>
      </p:sp>
      <p:pic>
        <p:nvPicPr>
          <p:cNvPr id="6" name="Picture 5" descr="A house with a deck on the ground&#10;&#10;Description automatically generated">
            <a:extLst>
              <a:ext uri="{FF2B5EF4-FFF2-40B4-BE49-F238E27FC236}">
                <a16:creationId xmlns:a16="http://schemas.microsoft.com/office/drawing/2014/main" id="{AA7B2C22-BFE8-0C0C-2823-E101AC500C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09" y="3766732"/>
            <a:ext cx="3064649" cy="2298856"/>
          </a:xfrm>
          <a:prstGeom prst="rect">
            <a:avLst/>
          </a:prstGeom>
        </p:spPr>
      </p:pic>
      <p:pic>
        <p:nvPicPr>
          <p:cNvPr id="8" name="Picture 7" descr="A house with a deck and a slide&#10;&#10;Description automatically generated with medium confidence">
            <a:extLst>
              <a:ext uri="{FF2B5EF4-FFF2-40B4-BE49-F238E27FC236}">
                <a16:creationId xmlns:a16="http://schemas.microsoft.com/office/drawing/2014/main" id="{ED3F8F4E-E49D-AC58-4FFB-1E66BEA14F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8616" y="3785362"/>
            <a:ext cx="3064649" cy="2298856"/>
          </a:xfrm>
          <a:prstGeom prst="rect">
            <a:avLst/>
          </a:prstGeom>
        </p:spPr>
      </p:pic>
      <p:pic>
        <p:nvPicPr>
          <p:cNvPr id="10" name="Picture 9" descr="A building under construction with a wood floor&#10;&#10;Description automatically generated with medium confidence">
            <a:extLst>
              <a:ext uri="{FF2B5EF4-FFF2-40B4-BE49-F238E27FC236}">
                <a16:creationId xmlns:a16="http://schemas.microsoft.com/office/drawing/2014/main" id="{DD6CDA99-3F1D-99F7-AC53-FF5F98AF43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09" y="1387612"/>
            <a:ext cx="3064649" cy="2298856"/>
          </a:xfrm>
          <a:prstGeom prst="rect">
            <a:avLst/>
          </a:prstGeom>
        </p:spPr>
      </p:pic>
      <p:pic>
        <p:nvPicPr>
          <p:cNvPr id="12" name="Picture 11" descr="A house with palm trees&#10;&#10;Description automatically generated">
            <a:extLst>
              <a:ext uri="{FF2B5EF4-FFF2-40B4-BE49-F238E27FC236}">
                <a16:creationId xmlns:a16="http://schemas.microsoft.com/office/drawing/2014/main" id="{DB6FCA96-F804-2117-ADA0-47DFBC123E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840561" y="1834808"/>
            <a:ext cx="3577572" cy="2683180"/>
          </a:xfrm>
          <a:prstGeom prst="rect">
            <a:avLst/>
          </a:prstGeom>
        </p:spPr>
      </p:pic>
      <p:pic>
        <p:nvPicPr>
          <p:cNvPr id="14" name="Picture 13" descr="A wooden house with a porch and stairs&#10;&#10;Description automatically generated">
            <a:extLst>
              <a:ext uri="{FF2B5EF4-FFF2-40B4-BE49-F238E27FC236}">
                <a16:creationId xmlns:a16="http://schemas.microsoft.com/office/drawing/2014/main" id="{440BADE1-055A-1DA5-BA04-F1F54F5AE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6079351" y="1387612"/>
            <a:ext cx="3064649" cy="2298487"/>
          </a:xfrm>
          <a:prstGeom prst="rect">
            <a:avLst/>
          </a:prstGeom>
        </p:spPr>
      </p:pic>
    </p:spTree>
    <p:extLst>
      <p:ext uri="{BB962C8B-B14F-4D97-AF65-F5344CB8AC3E}">
        <p14:creationId xmlns:p14="http://schemas.microsoft.com/office/powerpoint/2010/main" val="649883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049F-AAB3-D1CE-361F-421EA2D25D0F}"/>
              </a:ext>
            </a:extLst>
          </p:cNvPr>
          <p:cNvSpPr>
            <a:spLocks noGrp="1"/>
          </p:cNvSpPr>
          <p:nvPr>
            <p:ph type="title"/>
          </p:nvPr>
        </p:nvSpPr>
        <p:spPr/>
        <p:txBody>
          <a:bodyPr/>
          <a:lstStyle/>
          <a:p>
            <a:r>
              <a:rPr lang="en-US" dirty="0"/>
              <a:t>Ezell Airstrip Neighborhood</a:t>
            </a:r>
          </a:p>
        </p:txBody>
      </p:sp>
      <p:sp>
        <p:nvSpPr>
          <p:cNvPr id="4" name="Slide Number Placeholder 3">
            <a:extLst>
              <a:ext uri="{FF2B5EF4-FFF2-40B4-BE49-F238E27FC236}">
                <a16:creationId xmlns:a16="http://schemas.microsoft.com/office/drawing/2014/main" id="{FA1D68E1-E7ED-B61C-14AB-9292DA8EB259}"/>
              </a:ext>
            </a:extLst>
          </p:cNvPr>
          <p:cNvSpPr>
            <a:spLocks noGrp="1"/>
          </p:cNvSpPr>
          <p:nvPr>
            <p:ph type="sldNum" sz="quarter" idx="4"/>
          </p:nvPr>
        </p:nvSpPr>
        <p:spPr/>
        <p:txBody>
          <a:bodyPr/>
          <a:lstStyle/>
          <a:p>
            <a:fld id="{19642951-52E7-425B-99C4-D98644ADE827}" type="slidenum">
              <a:rPr lang="en-US" smtClean="0"/>
              <a:pPr/>
              <a:t>19</a:t>
            </a:fld>
            <a:endParaRPr lang="en-US" dirty="0"/>
          </a:p>
        </p:txBody>
      </p:sp>
      <p:pic>
        <p:nvPicPr>
          <p:cNvPr id="14" name="Picture 13" descr="A road with trees and a house&#10;&#10;Description automatically generated">
            <a:extLst>
              <a:ext uri="{FF2B5EF4-FFF2-40B4-BE49-F238E27FC236}">
                <a16:creationId xmlns:a16="http://schemas.microsoft.com/office/drawing/2014/main" id="{8DD1B8E1-2445-FC06-FED3-33AA86CB99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559985" y="3935446"/>
            <a:ext cx="2963114" cy="2222336"/>
          </a:xfrm>
          <a:prstGeom prst="rect">
            <a:avLst/>
          </a:prstGeom>
        </p:spPr>
      </p:pic>
      <p:pic>
        <p:nvPicPr>
          <p:cNvPr id="16" name="Picture 15" descr="A flooded road with trees and grass&#10;&#10;Description automatically generated">
            <a:extLst>
              <a:ext uri="{FF2B5EF4-FFF2-40B4-BE49-F238E27FC236}">
                <a16:creationId xmlns:a16="http://schemas.microsoft.com/office/drawing/2014/main" id="{797DB212-7306-AC62-9FF5-1DE86515C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139345" y="1592317"/>
            <a:ext cx="2963114" cy="2222336"/>
          </a:xfrm>
          <a:prstGeom prst="rect">
            <a:avLst/>
          </a:prstGeom>
        </p:spPr>
      </p:pic>
      <p:pic>
        <p:nvPicPr>
          <p:cNvPr id="18" name="Picture 17" descr="A house with trees in the background&#10;&#10;Description automatically generated">
            <a:extLst>
              <a:ext uri="{FF2B5EF4-FFF2-40B4-BE49-F238E27FC236}">
                <a16:creationId xmlns:a16="http://schemas.microsoft.com/office/drawing/2014/main" id="{557A7475-0F2B-0F75-862C-3FEAE2ABFD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8427" y="1592316"/>
            <a:ext cx="2963114" cy="2222336"/>
          </a:xfrm>
          <a:prstGeom prst="rect">
            <a:avLst/>
          </a:prstGeom>
        </p:spPr>
      </p:pic>
      <p:pic>
        <p:nvPicPr>
          <p:cNvPr id="20" name="Picture 19" descr="A car in front of a house&#10;&#10;Description automatically generated">
            <a:extLst>
              <a:ext uri="{FF2B5EF4-FFF2-40B4-BE49-F238E27FC236}">
                <a16:creationId xmlns:a16="http://schemas.microsoft.com/office/drawing/2014/main" id="{F00C0CE3-4040-398D-44D6-67607DBA1D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4620903" y="3935446"/>
            <a:ext cx="2963114" cy="2222336"/>
          </a:xfrm>
          <a:prstGeom prst="rect">
            <a:avLst/>
          </a:prstGeom>
        </p:spPr>
      </p:pic>
      <p:pic>
        <p:nvPicPr>
          <p:cNvPr id="22" name="Picture 21" descr="A reflection of a house and trees in a puddle&#10;&#10;Description automatically generated">
            <a:extLst>
              <a:ext uri="{FF2B5EF4-FFF2-40B4-BE49-F238E27FC236}">
                <a16:creationId xmlns:a16="http://schemas.microsoft.com/office/drawing/2014/main" id="{0DA39628-6CC2-6046-9D00-276DE59B12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6200262" y="1592316"/>
            <a:ext cx="2963114" cy="2222336"/>
          </a:xfrm>
          <a:prstGeom prst="rect">
            <a:avLst/>
          </a:prstGeom>
        </p:spPr>
      </p:pic>
    </p:spTree>
    <p:extLst>
      <p:ext uri="{BB962C8B-B14F-4D97-AF65-F5344CB8AC3E}">
        <p14:creationId xmlns:p14="http://schemas.microsoft.com/office/powerpoint/2010/main" val="11254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F4000-23D7-1A79-9514-89F37A22F161}"/>
              </a:ext>
            </a:extLst>
          </p:cNvPr>
          <p:cNvSpPr>
            <a:spLocks noGrp="1"/>
          </p:cNvSpPr>
          <p:nvPr>
            <p:ph type="title"/>
          </p:nvPr>
        </p:nvSpPr>
        <p:spPr>
          <a:xfrm>
            <a:off x="945709" y="944667"/>
            <a:ext cx="7556500" cy="1116012"/>
          </a:xfrm>
        </p:spPr>
        <p:txBody>
          <a:bodyPr/>
          <a:lstStyle/>
          <a:p>
            <a:r>
              <a:rPr lang="en-US" dirty="0"/>
              <a:t>Acknowledgements</a:t>
            </a:r>
          </a:p>
        </p:txBody>
      </p:sp>
      <p:pic>
        <p:nvPicPr>
          <p:cNvPr id="5" name="Picture 4">
            <a:extLst>
              <a:ext uri="{FF2B5EF4-FFF2-40B4-BE49-F238E27FC236}">
                <a16:creationId xmlns:a16="http://schemas.microsoft.com/office/drawing/2014/main" id="{DF9E3313-8B67-471F-AA98-F8990D00CCE3}"/>
              </a:ext>
            </a:extLst>
          </p:cNvPr>
          <p:cNvPicPr>
            <a:picLocks noChangeAspect="1"/>
          </p:cNvPicPr>
          <p:nvPr/>
        </p:nvPicPr>
        <p:blipFill>
          <a:blip r:embed="rId2"/>
          <a:stretch>
            <a:fillRect/>
          </a:stretch>
        </p:blipFill>
        <p:spPr>
          <a:xfrm>
            <a:off x="945709" y="1696978"/>
            <a:ext cx="7772400" cy="2055368"/>
          </a:xfrm>
          <a:prstGeom prst="rect">
            <a:avLst/>
          </a:prstGeom>
        </p:spPr>
      </p:pic>
      <p:sp>
        <p:nvSpPr>
          <p:cNvPr id="6" name="TextBox 5">
            <a:extLst>
              <a:ext uri="{FF2B5EF4-FFF2-40B4-BE49-F238E27FC236}">
                <a16:creationId xmlns:a16="http://schemas.microsoft.com/office/drawing/2014/main" id="{565C460B-6D87-682B-5471-F11BED78316E}"/>
              </a:ext>
            </a:extLst>
          </p:cNvPr>
          <p:cNvSpPr txBox="1"/>
          <p:nvPr/>
        </p:nvSpPr>
        <p:spPr>
          <a:xfrm>
            <a:off x="945708" y="3904732"/>
            <a:ext cx="6641343" cy="2585323"/>
          </a:xfrm>
          <a:prstGeom prst="rect">
            <a:avLst/>
          </a:prstGeom>
          <a:noFill/>
        </p:spPr>
        <p:txBody>
          <a:bodyPr wrap="square" rtlCol="0">
            <a:spAutoFit/>
          </a:bodyPr>
          <a:lstStyle/>
          <a:p>
            <a:pPr algn="l"/>
            <a:r>
              <a:rPr lang="en-US" sz="1800" dirty="0">
                <a:solidFill>
                  <a:srgbClr val="000000"/>
                </a:solidFill>
                <a:effectLst/>
                <a:latin typeface="Quadon Medium"/>
                <a:ea typeface="Times New Roman" panose="02020603050405020304" pitchFamily="18" charset="0"/>
              </a:rPr>
              <a:t>Dr. Christopher Ferraro, Associate Professor University of Florida</a:t>
            </a:r>
          </a:p>
          <a:p>
            <a:pPr algn="l"/>
            <a:r>
              <a:rPr lang="en-US" dirty="0">
                <a:solidFill>
                  <a:srgbClr val="000000"/>
                </a:solidFill>
                <a:latin typeface="Quadon Medium"/>
                <a:ea typeface="Times New Roman" panose="02020603050405020304" pitchFamily="18" charset="0"/>
              </a:rPr>
              <a:t>Dr. Brian Phillips, Associate Professor University of Florida</a:t>
            </a:r>
          </a:p>
          <a:p>
            <a:pPr algn="l"/>
            <a:endParaRPr lang="en-US" sz="1800" dirty="0">
              <a:solidFill>
                <a:srgbClr val="000000"/>
              </a:solidFill>
              <a:effectLst/>
              <a:latin typeface="Quadon Medium"/>
              <a:ea typeface="Times New Roman" panose="02020603050405020304" pitchFamily="18" charset="0"/>
            </a:endParaRPr>
          </a:p>
          <a:p>
            <a:pPr algn="l"/>
            <a:r>
              <a:rPr lang="en-US" sz="1800" dirty="0">
                <a:solidFill>
                  <a:srgbClr val="000000"/>
                </a:solidFill>
                <a:effectLst/>
                <a:latin typeface="Quadon Medium"/>
                <a:ea typeface="Times New Roman" panose="02020603050405020304" pitchFamily="18" charset="0"/>
              </a:rPr>
              <a:t>Dr Forrest Masters, Professor and Interim Dean, </a:t>
            </a:r>
          </a:p>
          <a:p>
            <a:pPr algn="l"/>
            <a:r>
              <a:rPr lang="en-US" sz="1800" dirty="0">
                <a:solidFill>
                  <a:srgbClr val="000000"/>
                </a:solidFill>
                <a:effectLst/>
                <a:latin typeface="Quadon Medium"/>
                <a:ea typeface="Times New Roman" panose="02020603050405020304" pitchFamily="18" charset="0"/>
              </a:rPr>
              <a:t>Herbert Wertheim College of Engineering, </a:t>
            </a:r>
            <a:r>
              <a:rPr lang="en-US" dirty="0">
                <a:solidFill>
                  <a:srgbClr val="000000"/>
                </a:solidFill>
                <a:latin typeface="Quadon Medium"/>
                <a:ea typeface="Times New Roman" panose="02020603050405020304" pitchFamily="18" charset="0"/>
              </a:rPr>
              <a:t>University of Florida</a:t>
            </a:r>
          </a:p>
          <a:p>
            <a:pPr algn="l"/>
            <a:endParaRPr lang="en-US" sz="1800" dirty="0">
              <a:solidFill>
                <a:srgbClr val="000000"/>
              </a:solidFill>
              <a:effectLst/>
              <a:latin typeface="Quadon Medium"/>
              <a:ea typeface="Times New Roman" panose="02020603050405020304" pitchFamily="18" charset="0"/>
            </a:endParaRPr>
          </a:p>
          <a:p>
            <a:pPr algn="l"/>
            <a:r>
              <a:rPr lang="en-US" dirty="0">
                <a:solidFill>
                  <a:srgbClr val="000000"/>
                </a:solidFill>
                <a:latin typeface="Quadon Medium"/>
                <a:ea typeface="Times New Roman" panose="02020603050405020304" pitchFamily="18" charset="0"/>
              </a:rPr>
              <a:t>Sean A. Robinson, Civil Engineering Student, Univ. of Florida </a:t>
            </a:r>
          </a:p>
          <a:p>
            <a:r>
              <a:rPr lang="en-US" sz="1800" dirty="0">
                <a:solidFill>
                  <a:srgbClr val="000000"/>
                </a:solidFill>
                <a:effectLst/>
                <a:latin typeface="Quadon Medium"/>
                <a:ea typeface="Times New Roman" panose="02020603050405020304" pitchFamily="18" charset="0"/>
              </a:rPr>
              <a:t>Giorgio </a:t>
            </a:r>
            <a:r>
              <a:rPr lang="en-US" sz="1800" dirty="0" err="1">
                <a:solidFill>
                  <a:srgbClr val="000000"/>
                </a:solidFill>
                <a:effectLst/>
                <a:latin typeface="Quadon Medium"/>
                <a:ea typeface="Times New Roman" panose="02020603050405020304" pitchFamily="18" charset="0"/>
              </a:rPr>
              <a:t>Carmagnani</a:t>
            </a:r>
            <a:r>
              <a:rPr lang="en-US" sz="1800" dirty="0">
                <a:solidFill>
                  <a:srgbClr val="000000"/>
                </a:solidFill>
                <a:effectLst/>
                <a:latin typeface="Quadon Medium"/>
                <a:ea typeface="Times New Roman" panose="02020603050405020304" pitchFamily="18" charset="0"/>
              </a:rPr>
              <a:t>, </a:t>
            </a:r>
            <a:r>
              <a:rPr lang="en-US" dirty="0">
                <a:solidFill>
                  <a:srgbClr val="000000"/>
                </a:solidFill>
                <a:latin typeface="Quadon Medium"/>
                <a:ea typeface="Times New Roman" panose="02020603050405020304" pitchFamily="18" charset="0"/>
              </a:rPr>
              <a:t>Civil Engineering Student, Univ. of Florida </a:t>
            </a:r>
            <a:endParaRPr lang="en-US" sz="1800" dirty="0">
              <a:solidFill>
                <a:srgbClr val="000000"/>
              </a:solidFill>
              <a:effectLst/>
              <a:latin typeface="Quadon Medium"/>
              <a:ea typeface="Times New Roman" panose="02020603050405020304" pitchFamily="18" charset="0"/>
            </a:endParaRPr>
          </a:p>
          <a:p>
            <a:r>
              <a:rPr lang="en-US" dirty="0">
                <a:solidFill>
                  <a:srgbClr val="000000"/>
                </a:solidFill>
                <a:latin typeface="Quadon Medium"/>
                <a:ea typeface="Times New Roman" panose="02020603050405020304" pitchFamily="18" charset="0"/>
              </a:rPr>
              <a:t>Johnathon Santo </a:t>
            </a:r>
            <a:r>
              <a:rPr lang="en-US" dirty="0" err="1">
                <a:solidFill>
                  <a:srgbClr val="000000"/>
                </a:solidFill>
                <a:latin typeface="Quadon Medium"/>
                <a:ea typeface="Times New Roman" panose="02020603050405020304" pitchFamily="18" charset="0"/>
              </a:rPr>
              <a:t>Micali</a:t>
            </a:r>
            <a:r>
              <a:rPr lang="en-US" dirty="0">
                <a:solidFill>
                  <a:srgbClr val="000000"/>
                </a:solidFill>
                <a:latin typeface="Quadon Medium"/>
                <a:ea typeface="Times New Roman" panose="02020603050405020304" pitchFamily="18" charset="0"/>
              </a:rPr>
              <a:t>, Civil Engineering Student, Univ. of Florida </a:t>
            </a:r>
            <a:r>
              <a:rPr lang="en-US" sz="1800" dirty="0">
                <a:solidFill>
                  <a:srgbClr val="000000"/>
                </a:solidFill>
                <a:effectLst/>
                <a:latin typeface="Quadon Medium"/>
                <a:ea typeface="Times New Roman" panose="02020603050405020304" pitchFamily="18" charset="0"/>
              </a:rPr>
              <a:t> </a:t>
            </a:r>
          </a:p>
        </p:txBody>
      </p:sp>
    </p:spTree>
    <p:extLst>
      <p:ext uri="{BB962C8B-B14F-4D97-AF65-F5344CB8AC3E}">
        <p14:creationId xmlns:p14="http://schemas.microsoft.com/office/powerpoint/2010/main" val="3520694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with grass and trees&#10;&#10;Description automatically generated">
            <a:extLst>
              <a:ext uri="{FF2B5EF4-FFF2-40B4-BE49-F238E27FC236}">
                <a16:creationId xmlns:a16="http://schemas.microsoft.com/office/drawing/2014/main" id="{A823D5AE-3E44-48F6-651C-FAA4AA175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9414" y="0"/>
            <a:ext cx="2934586" cy="2200940"/>
          </a:xfrm>
          <a:prstGeom prst="rect">
            <a:avLst/>
          </a:prstGeom>
        </p:spPr>
      </p:pic>
      <p:sp>
        <p:nvSpPr>
          <p:cNvPr id="2" name="Title 1">
            <a:extLst>
              <a:ext uri="{FF2B5EF4-FFF2-40B4-BE49-F238E27FC236}">
                <a16:creationId xmlns:a16="http://schemas.microsoft.com/office/drawing/2014/main" id="{D8F8CD83-AFEE-BE97-DDD9-8C9C1080AEDD}"/>
              </a:ext>
            </a:extLst>
          </p:cNvPr>
          <p:cNvSpPr>
            <a:spLocks noGrp="1"/>
          </p:cNvSpPr>
          <p:nvPr>
            <p:ph type="title"/>
          </p:nvPr>
        </p:nvSpPr>
        <p:spPr/>
        <p:txBody>
          <a:bodyPr/>
          <a:lstStyle/>
          <a:p>
            <a:r>
              <a:rPr lang="en-US" dirty="0"/>
              <a:t>Suwanee R. Peanut Co.</a:t>
            </a:r>
          </a:p>
        </p:txBody>
      </p:sp>
      <p:sp>
        <p:nvSpPr>
          <p:cNvPr id="4" name="Slide Number Placeholder 3">
            <a:extLst>
              <a:ext uri="{FF2B5EF4-FFF2-40B4-BE49-F238E27FC236}">
                <a16:creationId xmlns:a16="http://schemas.microsoft.com/office/drawing/2014/main" id="{664347E8-9266-63DE-3F4D-116501434B59}"/>
              </a:ext>
            </a:extLst>
          </p:cNvPr>
          <p:cNvSpPr>
            <a:spLocks noGrp="1"/>
          </p:cNvSpPr>
          <p:nvPr>
            <p:ph type="sldNum" sz="quarter" idx="4"/>
          </p:nvPr>
        </p:nvSpPr>
        <p:spPr/>
        <p:txBody>
          <a:bodyPr/>
          <a:lstStyle/>
          <a:p>
            <a:fld id="{19642951-52E7-425B-99C4-D98644ADE827}" type="slidenum">
              <a:rPr lang="en-US" smtClean="0"/>
              <a:pPr/>
              <a:t>20</a:t>
            </a:fld>
            <a:endParaRPr lang="en-US" dirty="0"/>
          </a:p>
        </p:txBody>
      </p:sp>
      <p:pic>
        <p:nvPicPr>
          <p:cNvPr id="1026" name="Picture 2">
            <a:extLst>
              <a:ext uri="{FF2B5EF4-FFF2-40B4-BE49-F238E27FC236}">
                <a16:creationId xmlns:a16="http://schemas.microsoft.com/office/drawing/2014/main" id="{33EEC265-B57E-DA99-1469-1D65CBA6DB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868" y="1850065"/>
            <a:ext cx="3319099" cy="2654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A70DD6-E9C3-4927-30D1-C8BBAF5588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4813" y="4642505"/>
            <a:ext cx="2430543" cy="1371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CA6925B-60CB-10C7-8E85-4DB94709B97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7600" y="1988289"/>
            <a:ext cx="5436400" cy="40773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urved Connector 8">
            <a:extLst>
              <a:ext uri="{FF2B5EF4-FFF2-40B4-BE49-F238E27FC236}">
                <a16:creationId xmlns:a16="http://schemas.microsoft.com/office/drawing/2014/main" id="{6A0A8ECE-32B4-A8D9-E67C-48DC245E6941}"/>
              </a:ext>
            </a:extLst>
          </p:cNvPr>
          <p:cNvCxnSpPr/>
          <p:nvPr/>
        </p:nvCxnSpPr>
        <p:spPr>
          <a:xfrm rot="16200000" flipV="1">
            <a:off x="2041563" y="2445600"/>
            <a:ext cx="1169581" cy="254960"/>
          </a:xfrm>
          <a:prstGeom prst="curvedConnector3">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172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CA068A9-1AE2-4CE3-9E94-7C44BC1D82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9325" y="1296737"/>
            <a:ext cx="3566701" cy="193852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5BAD5CF-E2A4-DAA7-5CDC-A33491A75C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296738"/>
            <a:ext cx="3522663" cy="1933575"/>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03932CD-609C-B77D-D6BC-AFAE5A28F1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9325" y="3295400"/>
            <a:ext cx="2057400" cy="2770188"/>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C388F12-A03B-EE39-0D9F-0B12ECCADF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3400" y="3295400"/>
            <a:ext cx="5021263" cy="27701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EED5B5-B286-2DEF-195A-9354D5C64B01}"/>
              </a:ext>
            </a:extLst>
          </p:cNvPr>
          <p:cNvSpPr>
            <a:spLocks noGrp="1"/>
          </p:cNvSpPr>
          <p:nvPr>
            <p:ph type="title"/>
          </p:nvPr>
        </p:nvSpPr>
        <p:spPr>
          <a:xfrm>
            <a:off x="327868" y="675449"/>
            <a:ext cx="8390462" cy="799905"/>
          </a:xfrm>
        </p:spPr>
        <p:txBody>
          <a:bodyPr wrap="square" anchor="t">
            <a:normAutofit/>
          </a:bodyPr>
          <a:lstStyle/>
          <a:p>
            <a:r>
              <a:rPr lang="en-US" dirty="0"/>
              <a:t>Polo Hay LLC</a:t>
            </a:r>
          </a:p>
        </p:txBody>
      </p:sp>
      <p:sp>
        <p:nvSpPr>
          <p:cNvPr id="4" name="Slide Number Placeholder 3">
            <a:extLst>
              <a:ext uri="{FF2B5EF4-FFF2-40B4-BE49-F238E27FC236}">
                <a16:creationId xmlns:a16="http://schemas.microsoft.com/office/drawing/2014/main" id="{706CBA06-9A4A-F5D4-41F4-6F18C3036E0F}"/>
              </a:ext>
            </a:extLst>
          </p:cNvPr>
          <p:cNvSpPr>
            <a:spLocks noGrp="1"/>
          </p:cNvSpPr>
          <p:nvPr>
            <p:ph type="sldNum" sz="quarter" idx="4"/>
          </p:nvPr>
        </p:nvSpPr>
        <p:spPr>
          <a:xfrm>
            <a:off x="6904640" y="6364452"/>
            <a:ext cx="2057400" cy="365125"/>
          </a:xfrm>
        </p:spPr>
        <p:txBody>
          <a:bodyPr anchor="ctr">
            <a:normAutofit/>
          </a:bodyPr>
          <a:lstStyle/>
          <a:p>
            <a:pPr>
              <a:spcAft>
                <a:spcPts val="600"/>
              </a:spcAft>
            </a:pPr>
            <a:fld id="{19642951-52E7-425B-99C4-D98644ADE827}" type="slidenum">
              <a:rPr lang="en-US" smtClean="0"/>
              <a:pPr>
                <a:spcAft>
                  <a:spcPts val="600"/>
                </a:spcAft>
              </a:pPr>
              <a:t>21</a:t>
            </a:fld>
            <a:endParaRPr lang="en-US"/>
          </a:p>
        </p:txBody>
      </p:sp>
    </p:spTree>
    <p:extLst>
      <p:ext uri="{BB962C8B-B14F-4D97-AF65-F5344CB8AC3E}">
        <p14:creationId xmlns:p14="http://schemas.microsoft.com/office/powerpoint/2010/main" val="122826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C746-9CBB-7DA0-7EA9-B593D1CBA3A0}"/>
              </a:ext>
            </a:extLst>
          </p:cNvPr>
          <p:cNvSpPr>
            <a:spLocks noGrp="1"/>
          </p:cNvSpPr>
          <p:nvPr>
            <p:ph type="title"/>
          </p:nvPr>
        </p:nvSpPr>
        <p:spPr/>
        <p:txBody>
          <a:bodyPr/>
          <a:lstStyle/>
          <a:p>
            <a:r>
              <a:rPr lang="en-US" dirty="0"/>
              <a:t>Case Study - #1</a:t>
            </a:r>
          </a:p>
        </p:txBody>
      </p:sp>
      <p:sp>
        <p:nvSpPr>
          <p:cNvPr id="4" name="Slide Number Placeholder 3">
            <a:extLst>
              <a:ext uri="{FF2B5EF4-FFF2-40B4-BE49-F238E27FC236}">
                <a16:creationId xmlns:a16="http://schemas.microsoft.com/office/drawing/2014/main" id="{6DA8CCC6-42C1-74C3-888E-0AEF66EE2546}"/>
              </a:ext>
            </a:extLst>
          </p:cNvPr>
          <p:cNvSpPr>
            <a:spLocks noGrp="1"/>
          </p:cNvSpPr>
          <p:nvPr>
            <p:ph type="sldNum" sz="quarter" idx="4"/>
          </p:nvPr>
        </p:nvSpPr>
        <p:spPr/>
        <p:txBody>
          <a:bodyPr/>
          <a:lstStyle/>
          <a:p>
            <a:fld id="{19642951-52E7-425B-99C4-D98644ADE827}" type="slidenum">
              <a:rPr lang="en-US" smtClean="0"/>
              <a:pPr/>
              <a:t>22</a:t>
            </a:fld>
            <a:endParaRPr lang="en-US" dirty="0"/>
          </a:p>
        </p:txBody>
      </p:sp>
      <p:pic>
        <p:nvPicPr>
          <p:cNvPr id="10242" name="Picture 2">
            <a:extLst>
              <a:ext uri="{FF2B5EF4-FFF2-40B4-BE49-F238E27FC236}">
                <a16:creationId xmlns:a16="http://schemas.microsoft.com/office/drawing/2014/main" id="{485021C0-CA0B-24EC-F944-13429909F8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7868" y="1762540"/>
            <a:ext cx="7924800" cy="29949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B93C1A-6D2B-7671-041A-09DBA46C6A1D}"/>
              </a:ext>
            </a:extLst>
          </p:cNvPr>
          <p:cNvSpPr txBox="1"/>
          <p:nvPr/>
        </p:nvSpPr>
        <p:spPr>
          <a:xfrm>
            <a:off x="255384" y="4692307"/>
            <a:ext cx="8630682" cy="646331"/>
          </a:xfrm>
          <a:prstGeom prst="rect">
            <a:avLst/>
          </a:prstGeom>
          <a:noFill/>
        </p:spPr>
        <p:txBody>
          <a:bodyPr wrap="square" lIns="91440" tIns="45720" rIns="91440" bIns="45720" anchor="t">
            <a:spAutoFit/>
          </a:bodyPr>
          <a:lstStyle/>
          <a:p>
            <a:pPr algn="ctr"/>
            <a:r>
              <a:rPr kumimoji="0" lang="en-US" sz="1800" b="0" i="0" u="none" strike="noStrike" cap="none" normalizeH="0" baseline="0" dirty="0">
                <a:ln>
                  <a:noFill/>
                </a:ln>
                <a:solidFill>
                  <a:srgbClr val="000000"/>
                </a:solidFill>
                <a:effectLst/>
                <a:latin typeface="Arial"/>
                <a:cs typeface="Arial"/>
              </a:rPr>
              <a:t>Complete </a:t>
            </a:r>
            <a:r>
              <a:rPr lang="en-US" dirty="0">
                <a:solidFill>
                  <a:srgbClr val="000000"/>
                </a:solidFill>
                <a:latin typeface="Arial"/>
                <a:cs typeface="Arial"/>
              </a:rPr>
              <a:t>destruction </a:t>
            </a:r>
            <a:r>
              <a:rPr kumimoji="0" lang="en-US" sz="1800" b="0" i="0" u="none" strike="noStrike" cap="none" normalizeH="0" baseline="0" dirty="0">
                <a:ln>
                  <a:noFill/>
                </a:ln>
                <a:solidFill>
                  <a:srgbClr val="000000"/>
                </a:solidFill>
                <a:effectLst/>
                <a:latin typeface="Arial"/>
                <a:cs typeface="Arial"/>
              </a:rPr>
              <a:t>of single-story</a:t>
            </a:r>
            <a:r>
              <a:rPr lang="en-US" dirty="0">
                <a:solidFill>
                  <a:srgbClr val="000000"/>
                </a:solidFill>
                <a:latin typeface="Arial"/>
                <a:cs typeface="Arial"/>
              </a:rPr>
              <a:t>,</a:t>
            </a:r>
            <a:r>
              <a:rPr kumimoji="0" lang="en-US" sz="1800" b="0" i="0" u="none" strike="noStrike" cap="none" normalizeH="0" baseline="0" dirty="0">
                <a:ln>
                  <a:noFill/>
                </a:ln>
                <a:solidFill>
                  <a:srgbClr val="000000"/>
                </a:solidFill>
                <a:effectLst/>
                <a:latin typeface="Arial"/>
                <a:cs typeface="Arial"/>
              </a:rPr>
              <a:t> concrete masonry </a:t>
            </a:r>
            <a:r>
              <a:rPr lang="en-US" dirty="0">
                <a:solidFill>
                  <a:srgbClr val="000000"/>
                </a:solidFill>
                <a:latin typeface="Arial"/>
                <a:cs typeface="Arial"/>
              </a:rPr>
              <a:t>home constructed in 1970.</a:t>
            </a:r>
            <a:endParaRPr lang="en-US" dirty="0"/>
          </a:p>
          <a:p>
            <a:pPr algn="ctr"/>
            <a:r>
              <a:rPr lang="en-US" altLang="en-US" dirty="0">
                <a:solidFill>
                  <a:srgbClr val="000000"/>
                </a:solidFill>
                <a:latin typeface="Arial" panose="020B0604020202020204" pitchFamily="34" charset="0"/>
                <a:cs typeface="Arial" panose="020B0604020202020204" pitchFamily="34" charset="0"/>
              </a:rPr>
              <a:t>(</a:t>
            </a: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Horseshoe Beach, FL)</a:t>
            </a:r>
            <a:endParaRPr lang="en-US" dirty="0"/>
          </a:p>
        </p:txBody>
      </p:sp>
    </p:spTree>
    <p:extLst>
      <p:ext uri="{BB962C8B-B14F-4D97-AF65-F5344CB8AC3E}">
        <p14:creationId xmlns:p14="http://schemas.microsoft.com/office/powerpoint/2010/main" val="255447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1D1E-7EA6-B8A4-3AB4-F38E7620AB55}"/>
              </a:ext>
            </a:extLst>
          </p:cNvPr>
          <p:cNvSpPr>
            <a:spLocks noGrp="1"/>
          </p:cNvSpPr>
          <p:nvPr>
            <p:ph type="title"/>
          </p:nvPr>
        </p:nvSpPr>
        <p:spPr/>
        <p:txBody>
          <a:bodyPr/>
          <a:lstStyle/>
          <a:p>
            <a:r>
              <a:rPr lang="en-US" dirty="0"/>
              <a:t>Case Study - #2</a:t>
            </a:r>
          </a:p>
        </p:txBody>
      </p:sp>
      <p:sp>
        <p:nvSpPr>
          <p:cNvPr id="4" name="Slide Number Placeholder 3">
            <a:extLst>
              <a:ext uri="{FF2B5EF4-FFF2-40B4-BE49-F238E27FC236}">
                <a16:creationId xmlns:a16="http://schemas.microsoft.com/office/drawing/2014/main" id="{FA06DF86-C368-0481-AB2B-FD8384AFE7D1}"/>
              </a:ext>
            </a:extLst>
          </p:cNvPr>
          <p:cNvSpPr>
            <a:spLocks noGrp="1"/>
          </p:cNvSpPr>
          <p:nvPr>
            <p:ph type="sldNum" sz="quarter" idx="4"/>
          </p:nvPr>
        </p:nvSpPr>
        <p:spPr/>
        <p:txBody>
          <a:bodyPr/>
          <a:lstStyle/>
          <a:p>
            <a:fld id="{19642951-52E7-425B-99C4-D98644ADE827}" type="slidenum">
              <a:rPr lang="en-US" smtClean="0"/>
              <a:pPr/>
              <a:t>23</a:t>
            </a:fld>
            <a:endParaRPr lang="en-US" dirty="0"/>
          </a:p>
        </p:txBody>
      </p:sp>
      <p:pic>
        <p:nvPicPr>
          <p:cNvPr id="11266" name="Picture 2">
            <a:extLst>
              <a:ext uri="{FF2B5EF4-FFF2-40B4-BE49-F238E27FC236}">
                <a16:creationId xmlns:a16="http://schemas.microsoft.com/office/drawing/2014/main" id="{6ECDB795-E13B-731B-D0B5-291B4789F4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31950"/>
            <a:ext cx="7924800" cy="3594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DD34B0-8A6A-A2AB-6789-DECFDE815B0D}"/>
              </a:ext>
            </a:extLst>
          </p:cNvPr>
          <p:cNvSpPr txBox="1"/>
          <p:nvPr/>
        </p:nvSpPr>
        <p:spPr>
          <a:xfrm>
            <a:off x="496956" y="5441122"/>
            <a:ext cx="8041337" cy="1200329"/>
          </a:xfrm>
          <a:prstGeom prst="rect">
            <a:avLst/>
          </a:prstGeom>
          <a:noFill/>
        </p:spPr>
        <p:txBody>
          <a:bodyPr wrap="square" lIns="91440" tIns="45720" rIns="91440" bIns="45720" anchor="t">
            <a:spAutoFit/>
          </a:bodyPr>
          <a:lstStyle/>
          <a:p>
            <a:pPr algn="ctr"/>
            <a:r>
              <a:rPr lang="en-US" dirty="0">
                <a:solidFill>
                  <a:srgbClr val="000000"/>
                </a:solidFill>
                <a:latin typeface="Arial"/>
                <a:cs typeface="Arial"/>
              </a:rPr>
              <a:t>Complete loss of a building (a) in Horseshoe Beach, FL. Failed (broken and withdrawn) foundation members (piles) can be seen. Home was built in 1937 and was elevated ~6 ft above grade. Building (b) was constructed in 1994 </a:t>
            </a:r>
            <a:r>
              <a:rPr lang="en-US" sz="1800" b="0" i="0" u="none" strike="noStrike" dirty="0">
                <a:solidFill>
                  <a:srgbClr val="000000"/>
                </a:solidFill>
                <a:effectLst/>
                <a:latin typeface="Arial"/>
                <a:cs typeface="Arial"/>
              </a:rPr>
              <a:t>and </a:t>
            </a:r>
            <a:r>
              <a:rPr lang="en-US" dirty="0">
                <a:solidFill>
                  <a:srgbClr val="000000"/>
                </a:solidFill>
                <a:latin typeface="Arial"/>
                <a:cs typeface="Arial"/>
              </a:rPr>
              <a:t>elevated ~10 ft above grade.</a:t>
            </a:r>
            <a:endParaRPr lang="en-US" dirty="0">
              <a:latin typeface="Arial"/>
              <a:cs typeface="Arial"/>
            </a:endParaRPr>
          </a:p>
        </p:txBody>
      </p:sp>
    </p:spTree>
    <p:extLst>
      <p:ext uri="{BB962C8B-B14F-4D97-AF65-F5344CB8AC3E}">
        <p14:creationId xmlns:p14="http://schemas.microsoft.com/office/powerpoint/2010/main" val="885849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9D41-EFE7-64B2-4FA0-67F7C3C508C0}"/>
              </a:ext>
            </a:extLst>
          </p:cNvPr>
          <p:cNvSpPr>
            <a:spLocks noGrp="1"/>
          </p:cNvSpPr>
          <p:nvPr>
            <p:ph type="title"/>
          </p:nvPr>
        </p:nvSpPr>
        <p:spPr/>
        <p:txBody>
          <a:bodyPr/>
          <a:lstStyle/>
          <a:p>
            <a:r>
              <a:rPr lang="en-US" dirty="0"/>
              <a:t>Case Study - #3</a:t>
            </a:r>
          </a:p>
        </p:txBody>
      </p:sp>
      <p:sp>
        <p:nvSpPr>
          <p:cNvPr id="4" name="Slide Number Placeholder 3">
            <a:extLst>
              <a:ext uri="{FF2B5EF4-FFF2-40B4-BE49-F238E27FC236}">
                <a16:creationId xmlns:a16="http://schemas.microsoft.com/office/drawing/2014/main" id="{A11B396B-4AC0-B7B6-5389-E4EAB2769659}"/>
              </a:ext>
            </a:extLst>
          </p:cNvPr>
          <p:cNvSpPr>
            <a:spLocks noGrp="1"/>
          </p:cNvSpPr>
          <p:nvPr>
            <p:ph type="sldNum" sz="quarter" idx="4"/>
          </p:nvPr>
        </p:nvSpPr>
        <p:spPr/>
        <p:txBody>
          <a:bodyPr/>
          <a:lstStyle/>
          <a:p>
            <a:fld id="{19642951-52E7-425B-99C4-D98644ADE827}" type="slidenum">
              <a:rPr lang="en-US" smtClean="0"/>
              <a:pPr/>
              <a:t>24</a:t>
            </a:fld>
            <a:endParaRPr lang="en-US" dirty="0"/>
          </a:p>
        </p:txBody>
      </p:sp>
      <p:pic>
        <p:nvPicPr>
          <p:cNvPr id="12290" name="Picture 2">
            <a:extLst>
              <a:ext uri="{FF2B5EF4-FFF2-40B4-BE49-F238E27FC236}">
                <a16:creationId xmlns:a16="http://schemas.microsoft.com/office/drawing/2014/main" id="{A4A7F8EA-FC8B-BDBE-431D-485DE7095E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09788"/>
            <a:ext cx="9144000" cy="2636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BE0DE9-8AD9-4C7C-DBA7-186E44CE2CB9}"/>
              </a:ext>
            </a:extLst>
          </p:cNvPr>
          <p:cNvSpPr txBox="1"/>
          <p:nvPr/>
        </p:nvSpPr>
        <p:spPr>
          <a:xfrm>
            <a:off x="66907" y="4924809"/>
            <a:ext cx="8757600"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Wall and window damage likely due to surge (Horseshoe Beach, FL)</a:t>
            </a:r>
            <a:endParaRPr lang="en-US" b="0" dirty="0">
              <a:effectLst/>
            </a:endParaRPr>
          </a:p>
          <a:p>
            <a:br>
              <a:rPr lang="en-US" dirty="0"/>
            </a:br>
            <a:endParaRPr lang="en-US" dirty="0"/>
          </a:p>
        </p:txBody>
      </p:sp>
    </p:spTree>
    <p:extLst>
      <p:ext uri="{BB962C8B-B14F-4D97-AF65-F5344CB8AC3E}">
        <p14:creationId xmlns:p14="http://schemas.microsoft.com/office/powerpoint/2010/main" val="1498081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1958-CAD1-CEAE-A714-0ED61092F3ED}"/>
              </a:ext>
            </a:extLst>
          </p:cNvPr>
          <p:cNvSpPr>
            <a:spLocks noGrp="1"/>
          </p:cNvSpPr>
          <p:nvPr>
            <p:ph type="title"/>
          </p:nvPr>
        </p:nvSpPr>
        <p:spPr/>
        <p:txBody>
          <a:bodyPr/>
          <a:lstStyle/>
          <a:p>
            <a:r>
              <a:rPr lang="en-US" dirty="0"/>
              <a:t>Case Study - #4</a:t>
            </a:r>
          </a:p>
        </p:txBody>
      </p:sp>
      <p:sp>
        <p:nvSpPr>
          <p:cNvPr id="4" name="Slide Number Placeholder 3">
            <a:extLst>
              <a:ext uri="{FF2B5EF4-FFF2-40B4-BE49-F238E27FC236}">
                <a16:creationId xmlns:a16="http://schemas.microsoft.com/office/drawing/2014/main" id="{3B9E4C2D-0AA5-A0DB-DBB4-670525EF35D0}"/>
              </a:ext>
            </a:extLst>
          </p:cNvPr>
          <p:cNvSpPr>
            <a:spLocks noGrp="1"/>
          </p:cNvSpPr>
          <p:nvPr>
            <p:ph type="sldNum" sz="quarter" idx="4"/>
          </p:nvPr>
        </p:nvSpPr>
        <p:spPr/>
        <p:txBody>
          <a:bodyPr/>
          <a:lstStyle/>
          <a:p>
            <a:fld id="{19642951-52E7-425B-99C4-D98644ADE827}" type="slidenum">
              <a:rPr lang="en-US" smtClean="0"/>
              <a:pPr/>
              <a:t>25</a:t>
            </a:fld>
            <a:endParaRPr lang="en-US" dirty="0"/>
          </a:p>
        </p:txBody>
      </p:sp>
      <p:pic>
        <p:nvPicPr>
          <p:cNvPr id="7" name="Picture 6">
            <a:extLst>
              <a:ext uri="{FF2B5EF4-FFF2-40B4-BE49-F238E27FC236}">
                <a16:creationId xmlns:a16="http://schemas.microsoft.com/office/drawing/2014/main" id="{3C2A7C43-4F4D-2D4C-CF3B-0580532E7060}"/>
              </a:ext>
            </a:extLst>
          </p:cNvPr>
          <p:cNvPicPr>
            <a:picLocks noChangeAspect="1"/>
          </p:cNvPicPr>
          <p:nvPr/>
        </p:nvPicPr>
        <p:blipFill>
          <a:blip r:embed="rId2"/>
          <a:stretch>
            <a:fillRect/>
          </a:stretch>
        </p:blipFill>
        <p:spPr>
          <a:xfrm>
            <a:off x="14666" y="1592317"/>
            <a:ext cx="9129334" cy="3890341"/>
          </a:xfrm>
          <a:prstGeom prst="rect">
            <a:avLst/>
          </a:prstGeom>
        </p:spPr>
      </p:pic>
      <p:sp>
        <p:nvSpPr>
          <p:cNvPr id="9" name="TextBox 8">
            <a:extLst>
              <a:ext uri="{FF2B5EF4-FFF2-40B4-BE49-F238E27FC236}">
                <a16:creationId xmlns:a16="http://schemas.microsoft.com/office/drawing/2014/main" id="{3F596535-52E6-D415-AA05-8545682C4404}"/>
              </a:ext>
            </a:extLst>
          </p:cNvPr>
          <p:cNvSpPr txBox="1"/>
          <p:nvPr/>
        </p:nvSpPr>
        <p:spPr>
          <a:xfrm>
            <a:off x="181960" y="5625788"/>
            <a:ext cx="8827687" cy="1477328"/>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Structural roof damage to a wood-frame home constructed in 1982, elevated approximately 7 ft above grade. An adjacent home, constructed in 1994, only suffered minor wall cladding loss. (Keaton, Beach, FL)</a:t>
            </a:r>
            <a:endParaRPr lang="en-US" b="0" dirty="0">
              <a:effectLst/>
            </a:endParaRPr>
          </a:p>
          <a:p>
            <a:br>
              <a:rPr lang="en-US" dirty="0"/>
            </a:br>
            <a:endParaRPr lang="en-US" dirty="0"/>
          </a:p>
        </p:txBody>
      </p:sp>
    </p:spTree>
    <p:extLst>
      <p:ext uri="{BB962C8B-B14F-4D97-AF65-F5344CB8AC3E}">
        <p14:creationId xmlns:p14="http://schemas.microsoft.com/office/powerpoint/2010/main" val="2555152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704F-0CF2-E032-A2A7-937CA2884D31}"/>
              </a:ext>
            </a:extLst>
          </p:cNvPr>
          <p:cNvSpPr>
            <a:spLocks noGrp="1"/>
          </p:cNvSpPr>
          <p:nvPr>
            <p:ph type="title"/>
          </p:nvPr>
        </p:nvSpPr>
        <p:spPr/>
        <p:txBody>
          <a:bodyPr/>
          <a:lstStyle/>
          <a:p>
            <a:r>
              <a:rPr lang="en-US" dirty="0"/>
              <a:t>Multi-family Dwellings</a:t>
            </a:r>
          </a:p>
        </p:txBody>
      </p:sp>
      <p:sp>
        <p:nvSpPr>
          <p:cNvPr id="4" name="Slide Number Placeholder 3">
            <a:extLst>
              <a:ext uri="{FF2B5EF4-FFF2-40B4-BE49-F238E27FC236}">
                <a16:creationId xmlns:a16="http://schemas.microsoft.com/office/drawing/2014/main" id="{12007207-47AC-91A6-08CB-CD18B2E5DB73}"/>
              </a:ext>
            </a:extLst>
          </p:cNvPr>
          <p:cNvSpPr>
            <a:spLocks noGrp="1"/>
          </p:cNvSpPr>
          <p:nvPr>
            <p:ph type="sldNum" sz="quarter" idx="4"/>
          </p:nvPr>
        </p:nvSpPr>
        <p:spPr/>
        <p:txBody>
          <a:bodyPr/>
          <a:lstStyle/>
          <a:p>
            <a:fld id="{19642951-52E7-425B-99C4-D98644ADE827}" type="slidenum">
              <a:rPr lang="en-US" smtClean="0"/>
              <a:pPr/>
              <a:t>26</a:t>
            </a:fld>
            <a:endParaRPr lang="en-US" dirty="0"/>
          </a:p>
        </p:txBody>
      </p:sp>
      <p:pic>
        <p:nvPicPr>
          <p:cNvPr id="5" name="Picture 4">
            <a:extLst>
              <a:ext uri="{FF2B5EF4-FFF2-40B4-BE49-F238E27FC236}">
                <a16:creationId xmlns:a16="http://schemas.microsoft.com/office/drawing/2014/main" id="{0C5FC77B-0782-2F54-4B0E-BB9F85DF56DA}"/>
              </a:ext>
            </a:extLst>
          </p:cNvPr>
          <p:cNvPicPr>
            <a:picLocks noChangeAspect="1"/>
          </p:cNvPicPr>
          <p:nvPr/>
        </p:nvPicPr>
        <p:blipFill>
          <a:blip r:embed="rId2"/>
          <a:stretch>
            <a:fillRect/>
          </a:stretch>
        </p:blipFill>
        <p:spPr>
          <a:xfrm>
            <a:off x="285017" y="1492078"/>
            <a:ext cx="8646983" cy="4492736"/>
          </a:xfrm>
          <a:prstGeom prst="rect">
            <a:avLst/>
          </a:prstGeom>
        </p:spPr>
      </p:pic>
      <p:sp>
        <p:nvSpPr>
          <p:cNvPr id="3" name="TextBox 2">
            <a:extLst>
              <a:ext uri="{FF2B5EF4-FFF2-40B4-BE49-F238E27FC236}">
                <a16:creationId xmlns:a16="http://schemas.microsoft.com/office/drawing/2014/main" id="{03E506B0-D246-5187-E38F-409973FB2A3A}"/>
              </a:ext>
            </a:extLst>
          </p:cNvPr>
          <p:cNvSpPr txBox="1"/>
          <p:nvPr/>
        </p:nvSpPr>
        <p:spPr>
          <a:xfrm>
            <a:off x="373566" y="5932449"/>
            <a:ext cx="69081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a:cs typeface="Arial"/>
              </a:rPr>
              <a:t>Extensive facade (brick) damage, limited sheathing damage exposing insulation, and loss of balcony end wall on an apartment building in Perry, FL. </a:t>
            </a:r>
            <a:endParaRPr lang="en-US" dirty="0"/>
          </a:p>
        </p:txBody>
      </p:sp>
    </p:spTree>
    <p:extLst>
      <p:ext uri="{BB962C8B-B14F-4D97-AF65-F5344CB8AC3E}">
        <p14:creationId xmlns:p14="http://schemas.microsoft.com/office/powerpoint/2010/main" val="1373600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5FCA-1733-2B9F-A6F5-D6A1BB7B57F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09DAF1C-6977-F768-0D82-3E0F62AE917B}"/>
              </a:ext>
            </a:extLst>
          </p:cNvPr>
          <p:cNvSpPr>
            <a:spLocks noGrp="1"/>
          </p:cNvSpPr>
          <p:nvPr>
            <p:ph type="sldNum" sz="quarter" idx="4"/>
          </p:nvPr>
        </p:nvSpPr>
        <p:spPr/>
        <p:txBody>
          <a:bodyPr/>
          <a:lstStyle/>
          <a:p>
            <a:fld id="{19642951-52E7-425B-99C4-D98644ADE827}" type="slidenum">
              <a:rPr lang="en-US" smtClean="0"/>
              <a:pPr/>
              <a:t>27</a:t>
            </a:fld>
            <a:endParaRPr lang="en-US" dirty="0"/>
          </a:p>
        </p:txBody>
      </p:sp>
      <p:graphicFrame>
        <p:nvGraphicFramePr>
          <p:cNvPr id="6" name="Table 6">
            <a:extLst>
              <a:ext uri="{FF2B5EF4-FFF2-40B4-BE49-F238E27FC236}">
                <a16:creationId xmlns:a16="http://schemas.microsoft.com/office/drawing/2014/main" id="{69F0348B-B418-D7F2-A02F-BD60B2F4BFC2}"/>
              </a:ext>
            </a:extLst>
          </p:cNvPr>
          <p:cNvGraphicFramePr>
            <a:graphicFrameLocks noGrp="1"/>
          </p:cNvGraphicFramePr>
          <p:nvPr>
            <p:extLst>
              <p:ext uri="{D42A27DB-BD31-4B8C-83A1-F6EECF244321}">
                <p14:modId xmlns:p14="http://schemas.microsoft.com/office/powerpoint/2010/main" val="1240441314"/>
              </p:ext>
            </p:extLst>
          </p:nvPr>
        </p:nvGraphicFramePr>
        <p:xfrm>
          <a:off x="327868" y="689457"/>
          <a:ext cx="8634172" cy="5877560"/>
        </p:xfrm>
        <a:graphic>
          <a:graphicData uri="http://schemas.openxmlformats.org/drawingml/2006/table">
            <a:tbl>
              <a:tblPr firstRow="1" bandRow="1">
                <a:tableStyleId>{5C22544A-7EE6-4342-B048-85BDC9FD1C3A}</a:tableStyleId>
              </a:tblPr>
              <a:tblGrid>
                <a:gridCol w="2640619">
                  <a:extLst>
                    <a:ext uri="{9D8B030D-6E8A-4147-A177-3AD203B41FA5}">
                      <a16:colId xmlns:a16="http://schemas.microsoft.com/office/drawing/2014/main" val="3225377122"/>
                    </a:ext>
                  </a:extLst>
                </a:gridCol>
                <a:gridCol w="5993553">
                  <a:extLst>
                    <a:ext uri="{9D8B030D-6E8A-4147-A177-3AD203B41FA5}">
                      <a16:colId xmlns:a16="http://schemas.microsoft.com/office/drawing/2014/main" val="1539998557"/>
                    </a:ext>
                  </a:extLst>
                </a:gridCol>
              </a:tblGrid>
              <a:tr h="370840">
                <a:tc>
                  <a:txBody>
                    <a:bodyPr/>
                    <a:lstStyle/>
                    <a:p>
                      <a:r>
                        <a:rPr lang="en-US" dirty="0">
                          <a:latin typeface="Arial"/>
                        </a:rPr>
                        <a:t>Category</a:t>
                      </a:r>
                    </a:p>
                  </a:txBody>
                  <a:tcPr/>
                </a:tc>
                <a:tc>
                  <a:txBody>
                    <a:bodyPr/>
                    <a:lstStyle/>
                    <a:p>
                      <a:r>
                        <a:rPr lang="en-US" dirty="0">
                          <a:latin typeface="Arial"/>
                        </a:rPr>
                        <a:t>Damage Observed</a:t>
                      </a:r>
                    </a:p>
                  </a:txBody>
                  <a:tcPr/>
                </a:tc>
                <a:extLst>
                  <a:ext uri="{0D108BD9-81ED-4DB2-BD59-A6C34878D82A}">
                    <a16:rowId xmlns:a16="http://schemas.microsoft.com/office/drawing/2014/main" val="3699299630"/>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Single-Family Residential Buildings </a:t>
                      </a:r>
                      <a:endParaRPr lang="en-US" sz="2800">
                        <a:effectLst/>
                        <a:latin typeface="Arial"/>
                      </a:endParaRPr>
                    </a:p>
                  </a:txBody>
                  <a:tcPr marL="63500" marR="63500" marT="63500" marB="63500"/>
                </a:tc>
                <a:tc>
                  <a:txBody>
                    <a:bodyPr/>
                    <a:lstStyle/>
                    <a:p>
                      <a:r>
                        <a:rPr lang="en-US" sz="1600" dirty="0">
                          <a:latin typeface="Arial"/>
                        </a:rPr>
                        <a:t>Pre-1994 houses predominantly damaged, at or near grade.  Roof cover and wall cladding losses</a:t>
                      </a:r>
                    </a:p>
                  </a:txBody>
                  <a:tcPr/>
                </a:tc>
                <a:extLst>
                  <a:ext uri="{0D108BD9-81ED-4DB2-BD59-A6C34878D82A}">
                    <a16:rowId xmlns:a16="http://schemas.microsoft.com/office/drawing/2014/main" val="3514256151"/>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Multi-Family Residential Buildings</a:t>
                      </a:r>
                      <a:endParaRPr lang="en-US" sz="2800" dirty="0">
                        <a:effectLst/>
                        <a:latin typeface="Arial"/>
                      </a:endParaRPr>
                    </a:p>
                  </a:txBody>
                  <a:tcPr marL="63500" marR="63500" marT="63500" marB="63500"/>
                </a:tc>
                <a:tc>
                  <a:txBody>
                    <a:bodyPr/>
                    <a:lstStyle/>
                    <a:p>
                      <a:r>
                        <a:rPr lang="en-US" sz="1600" dirty="0">
                          <a:latin typeface="Arial"/>
                        </a:rPr>
                        <a:t>Brick building cladding failures, roof cover failures</a:t>
                      </a:r>
                    </a:p>
                  </a:txBody>
                  <a:tcPr/>
                </a:tc>
                <a:extLst>
                  <a:ext uri="{0D108BD9-81ED-4DB2-BD59-A6C34878D82A}">
                    <a16:rowId xmlns:a16="http://schemas.microsoft.com/office/drawing/2014/main" val="2468792675"/>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Commercial </a:t>
                      </a:r>
                      <a:endParaRPr lang="en-US" sz="2800" dirty="0">
                        <a:effectLst/>
                        <a:latin typeface="Arial"/>
                      </a:endParaRPr>
                    </a:p>
                    <a:p>
                      <a:pPr algn="l" rtl="0" fontAlgn="t">
                        <a:spcBef>
                          <a:spcPts val="0"/>
                        </a:spcBef>
                        <a:spcAft>
                          <a:spcPts val="0"/>
                        </a:spcAft>
                      </a:pPr>
                      <a:r>
                        <a:rPr lang="en-US" sz="1600" b="0" i="0" u="none" strike="noStrike" dirty="0">
                          <a:solidFill>
                            <a:srgbClr val="000000"/>
                          </a:solidFill>
                          <a:effectLst/>
                          <a:latin typeface="Arial"/>
                        </a:rPr>
                        <a:t>Buildings</a:t>
                      </a:r>
                      <a:endParaRPr lang="en-US" sz="2800" dirty="0">
                        <a:effectLst/>
                        <a:latin typeface="Arial"/>
                      </a:endParaRPr>
                    </a:p>
                  </a:txBody>
                  <a:tcPr marL="63500" marR="63500" marT="63500" marB="63500"/>
                </a:tc>
                <a:tc>
                  <a:txBody>
                    <a:bodyPr/>
                    <a:lstStyle/>
                    <a:p>
                      <a:r>
                        <a:rPr lang="en-US" sz="1600" dirty="0">
                          <a:latin typeface="Arial"/>
                        </a:rPr>
                        <a:t>MBMA building total collapse, gas station canopies, storm surge damage to coastal structures,</a:t>
                      </a:r>
                    </a:p>
                  </a:txBody>
                  <a:tcPr/>
                </a:tc>
                <a:extLst>
                  <a:ext uri="{0D108BD9-81ED-4DB2-BD59-A6C34878D82A}">
                    <a16:rowId xmlns:a16="http://schemas.microsoft.com/office/drawing/2014/main" val="613478315"/>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Farm Buildings</a:t>
                      </a:r>
                      <a:endParaRPr lang="en-US" sz="2800" dirty="0">
                        <a:effectLst/>
                        <a:latin typeface="Arial"/>
                      </a:endParaRPr>
                    </a:p>
                  </a:txBody>
                  <a:tcPr marL="63500" marR="63500" marT="63500" marB="63500"/>
                </a:tc>
                <a:tc>
                  <a:txBody>
                    <a:bodyPr/>
                    <a:lstStyle/>
                    <a:p>
                      <a:r>
                        <a:rPr lang="en-US" sz="1600" dirty="0">
                          <a:latin typeface="Arial"/>
                        </a:rPr>
                        <a:t>A few total collapse of wood, steel framed buildings</a:t>
                      </a:r>
                    </a:p>
                  </a:txBody>
                  <a:tcPr/>
                </a:tc>
                <a:extLst>
                  <a:ext uri="{0D108BD9-81ED-4DB2-BD59-A6C34878D82A}">
                    <a16:rowId xmlns:a16="http://schemas.microsoft.com/office/drawing/2014/main" val="1749357961"/>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Healthcare/Medical Facilities</a:t>
                      </a:r>
                      <a:endParaRPr lang="en-US" sz="2800" dirty="0">
                        <a:effectLst/>
                        <a:latin typeface="Arial"/>
                      </a:endParaRPr>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No damage observed</a:t>
                      </a:r>
                    </a:p>
                    <a:p>
                      <a:endParaRPr lang="en-US" sz="1600" dirty="0">
                        <a:latin typeface="Arial"/>
                      </a:endParaRPr>
                    </a:p>
                  </a:txBody>
                  <a:tcPr/>
                </a:tc>
                <a:extLst>
                  <a:ext uri="{0D108BD9-81ED-4DB2-BD59-A6C34878D82A}">
                    <a16:rowId xmlns:a16="http://schemas.microsoft.com/office/drawing/2014/main" val="382832270"/>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Schools</a:t>
                      </a:r>
                      <a:endParaRPr lang="en-US" sz="2800" dirty="0">
                        <a:effectLst/>
                        <a:latin typeface="Arial"/>
                      </a:endParaRPr>
                    </a:p>
                  </a:txBody>
                  <a:tcPr marL="63500" marR="63500" marT="63500" marB="63500"/>
                </a:tc>
                <a:tc>
                  <a:txBody>
                    <a:bodyPr/>
                    <a:lstStyle/>
                    <a:p>
                      <a:r>
                        <a:rPr lang="en-US" sz="1600" dirty="0">
                          <a:latin typeface="Arial"/>
                        </a:rPr>
                        <a:t>Failures of metal roofing, &amp; asphalt shingle roofing</a:t>
                      </a:r>
                    </a:p>
                  </a:txBody>
                  <a:tcPr/>
                </a:tc>
                <a:extLst>
                  <a:ext uri="{0D108BD9-81ED-4DB2-BD59-A6C34878D82A}">
                    <a16:rowId xmlns:a16="http://schemas.microsoft.com/office/drawing/2014/main" val="3416923586"/>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Government Facilities</a:t>
                      </a:r>
                      <a:endParaRPr lang="en-US" sz="2800" dirty="0">
                        <a:effectLst/>
                        <a:latin typeface="Arial"/>
                      </a:endParaRPr>
                    </a:p>
                  </a:txBody>
                  <a:tcPr marL="63500" marR="63500" marT="63500" marB="63500"/>
                </a:tc>
                <a:tc>
                  <a:txBody>
                    <a:bodyPr/>
                    <a:lstStyle/>
                    <a:p>
                      <a:r>
                        <a:rPr lang="en-US" sz="1600" dirty="0">
                          <a:latin typeface="Arial"/>
                        </a:rPr>
                        <a:t>No damage observed</a:t>
                      </a:r>
                    </a:p>
                  </a:txBody>
                  <a:tcPr/>
                </a:tc>
                <a:extLst>
                  <a:ext uri="{0D108BD9-81ED-4DB2-BD59-A6C34878D82A}">
                    <a16:rowId xmlns:a16="http://schemas.microsoft.com/office/drawing/2014/main" val="8815169"/>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Mobile/Manufactured Homes</a:t>
                      </a:r>
                      <a:endParaRPr lang="en-US" sz="2800" dirty="0">
                        <a:effectLst/>
                        <a:latin typeface="Arial"/>
                      </a:endParaRPr>
                    </a:p>
                  </a:txBody>
                  <a:tcPr marL="63500" marR="63500" marT="63500" marB="63500"/>
                </a:tc>
                <a:tc>
                  <a:txBody>
                    <a:bodyPr/>
                    <a:lstStyle/>
                    <a:p>
                      <a:r>
                        <a:rPr lang="en-US" sz="1600" dirty="0">
                          <a:latin typeface="Arial"/>
                        </a:rPr>
                        <a:t>Few damage reports – including homes floated off foundation by storm surge</a:t>
                      </a:r>
                    </a:p>
                  </a:txBody>
                  <a:tcPr/>
                </a:tc>
                <a:extLst>
                  <a:ext uri="{0D108BD9-81ED-4DB2-BD59-A6C34878D82A}">
                    <a16:rowId xmlns:a16="http://schemas.microsoft.com/office/drawing/2014/main" val="2513315533"/>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Critical Facilities</a:t>
                      </a:r>
                      <a:endParaRPr lang="en-US" sz="2800" dirty="0">
                        <a:effectLst/>
                        <a:latin typeface="Arial"/>
                      </a:endParaRPr>
                    </a:p>
                  </a:txBody>
                  <a:tcPr marL="63500" marR="63500" marT="63500" marB="63500"/>
                </a:tc>
                <a:tc>
                  <a:txBody>
                    <a:bodyPr/>
                    <a:lstStyle/>
                    <a:p>
                      <a:r>
                        <a:rPr lang="en-US" sz="1600" dirty="0">
                          <a:latin typeface="Arial"/>
                        </a:rPr>
                        <a:t>Fire Station, Cedar Key – Accessory structure</a:t>
                      </a:r>
                    </a:p>
                  </a:txBody>
                  <a:tcPr/>
                </a:tc>
                <a:extLst>
                  <a:ext uri="{0D108BD9-81ED-4DB2-BD59-A6C34878D82A}">
                    <a16:rowId xmlns:a16="http://schemas.microsoft.com/office/drawing/2014/main" val="83350896"/>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Historical Buildings</a:t>
                      </a:r>
                      <a:endParaRPr lang="en-US" sz="2800" dirty="0">
                        <a:effectLst/>
                        <a:latin typeface="Arial"/>
                      </a:endParaRPr>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a:rPr>
                        <a:t>No damage observed</a:t>
                      </a:r>
                    </a:p>
                  </a:txBody>
                  <a:tcPr/>
                </a:tc>
                <a:extLst>
                  <a:ext uri="{0D108BD9-81ED-4DB2-BD59-A6C34878D82A}">
                    <a16:rowId xmlns:a16="http://schemas.microsoft.com/office/drawing/2014/main" val="4252781886"/>
                  </a:ext>
                </a:extLst>
              </a:tr>
              <a:tr h="370840">
                <a:tc>
                  <a:txBody>
                    <a:bodyPr/>
                    <a:lstStyle/>
                    <a:p>
                      <a:pPr algn="l" rtl="0" fontAlgn="t">
                        <a:spcBef>
                          <a:spcPts val="0"/>
                        </a:spcBef>
                        <a:spcAft>
                          <a:spcPts val="0"/>
                        </a:spcAft>
                      </a:pPr>
                      <a:r>
                        <a:rPr lang="en-US" sz="1600" b="0" i="0" u="none" strike="noStrike" dirty="0">
                          <a:solidFill>
                            <a:srgbClr val="000000"/>
                          </a:solidFill>
                          <a:effectLst/>
                          <a:latin typeface="Arial"/>
                        </a:rPr>
                        <a:t>Religious Institutions</a:t>
                      </a:r>
                      <a:endParaRPr lang="en-US" sz="2800">
                        <a:effectLst/>
                        <a:latin typeface="Arial"/>
                      </a:endParaRPr>
                    </a:p>
                  </a:txBody>
                  <a:tcPr marL="63500" marR="63500" marT="63500" marB="63500"/>
                </a:tc>
                <a:tc>
                  <a:txBody>
                    <a:bodyPr/>
                    <a:lstStyle/>
                    <a:p>
                      <a:r>
                        <a:rPr lang="en-US" sz="1600" dirty="0">
                          <a:latin typeface="Arial"/>
                        </a:rPr>
                        <a:t>1 flooded church in Horseshoe Bend, 2 roofing failures from churches (Perry and Jasper, FL)</a:t>
                      </a:r>
                    </a:p>
                  </a:txBody>
                  <a:tcPr/>
                </a:tc>
                <a:extLst>
                  <a:ext uri="{0D108BD9-81ED-4DB2-BD59-A6C34878D82A}">
                    <a16:rowId xmlns:a16="http://schemas.microsoft.com/office/drawing/2014/main" val="2658042721"/>
                  </a:ext>
                </a:extLst>
              </a:tr>
            </a:tbl>
          </a:graphicData>
        </a:graphic>
      </p:graphicFrame>
    </p:spTree>
    <p:extLst>
      <p:ext uri="{BB962C8B-B14F-4D97-AF65-F5344CB8AC3E}">
        <p14:creationId xmlns:p14="http://schemas.microsoft.com/office/powerpoint/2010/main" val="3584458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3DFF919-B893-A87C-DEA0-E15D4D7174B6}"/>
              </a:ext>
            </a:extLst>
          </p:cNvPr>
          <p:cNvSpPr>
            <a:spLocks noGrp="1"/>
          </p:cNvSpPr>
          <p:nvPr>
            <p:ph type="title"/>
          </p:nvPr>
        </p:nvSpPr>
        <p:spPr>
          <a:xfrm>
            <a:off x="327868" y="792412"/>
            <a:ext cx="8390462" cy="799905"/>
          </a:xfrm>
        </p:spPr>
        <p:txBody>
          <a:bodyPr/>
          <a:lstStyle/>
          <a:p>
            <a:r>
              <a:rPr lang="en-US" dirty="0"/>
              <a:t>Farm Buildings </a:t>
            </a:r>
          </a:p>
        </p:txBody>
      </p:sp>
      <p:pic>
        <p:nvPicPr>
          <p:cNvPr id="7" name="Picture 6">
            <a:extLst>
              <a:ext uri="{FF2B5EF4-FFF2-40B4-BE49-F238E27FC236}">
                <a16:creationId xmlns:a16="http://schemas.microsoft.com/office/drawing/2014/main" id="{F19E5F0E-5F90-5131-E047-A501B9B74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53"/>
          <a:stretch/>
        </p:blipFill>
        <p:spPr>
          <a:xfrm>
            <a:off x="327867" y="1527525"/>
            <a:ext cx="8390463" cy="4048197"/>
          </a:xfrm>
          <a:prstGeom prst="rect">
            <a:avLst/>
          </a:prstGeom>
          <a:noFill/>
          <a:ln>
            <a:noFill/>
          </a:ln>
        </p:spPr>
      </p:pic>
      <p:sp>
        <p:nvSpPr>
          <p:cNvPr id="4" name="Slide Number Placeholder 3">
            <a:extLst>
              <a:ext uri="{FF2B5EF4-FFF2-40B4-BE49-F238E27FC236}">
                <a16:creationId xmlns:a16="http://schemas.microsoft.com/office/drawing/2014/main" id="{D2C0B6BB-E5A5-00A0-9F41-992F453CDE47}"/>
              </a:ext>
            </a:extLst>
          </p:cNvPr>
          <p:cNvSpPr>
            <a:spLocks noGrp="1"/>
          </p:cNvSpPr>
          <p:nvPr>
            <p:ph type="sldNum" sz="quarter" idx="4"/>
          </p:nvPr>
        </p:nvSpPr>
        <p:spPr>
          <a:xfrm>
            <a:off x="6904640" y="6364452"/>
            <a:ext cx="2057400" cy="365125"/>
          </a:xfrm>
        </p:spPr>
        <p:txBody>
          <a:bodyPr anchor="ctr">
            <a:normAutofit/>
          </a:bodyPr>
          <a:lstStyle/>
          <a:p>
            <a:pPr>
              <a:spcAft>
                <a:spcPts val="600"/>
              </a:spcAft>
            </a:pPr>
            <a:fld id="{19642951-52E7-425B-99C4-D98644ADE827}" type="slidenum">
              <a:rPr lang="en-US" smtClean="0"/>
              <a:pPr>
                <a:spcAft>
                  <a:spcPts val="600"/>
                </a:spcAft>
              </a:pPr>
              <a:t>28</a:t>
            </a:fld>
            <a:endParaRPr lang="en-US"/>
          </a:p>
        </p:txBody>
      </p:sp>
      <p:sp>
        <p:nvSpPr>
          <p:cNvPr id="2" name="TextBox 1">
            <a:extLst>
              <a:ext uri="{FF2B5EF4-FFF2-40B4-BE49-F238E27FC236}">
                <a16:creationId xmlns:a16="http://schemas.microsoft.com/office/drawing/2014/main" id="{8FCF30E9-2994-A662-A667-6BBCCCC34FB8}"/>
              </a:ext>
            </a:extLst>
          </p:cNvPr>
          <p:cNvSpPr txBox="1"/>
          <p:nvPr/>
        </p:nvSpPr>
        <p:spPr>
          <a:xfrm>
            <a:off x="429322" y="5575610"/>
            <a:ext cx="81571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Arial"/>
                <a:cs typeface="Arial"/>
              </a:rPr>
              <a:t>Column-foundation pull-out capacity failure.(Source: UF Triage Assessment).</a:t>
            </a:r>
            <a:endParaRPr lang="en-US" sz="1600" dirty="0"/>
          </a:p>
        </p:txBody>
      </p:sp>
    </p:spTree>
    <p:extLst>
      <p:ext uri="{BB962C8B-B14F-4D97-AF65-F5344CB8AC3E}">
        <p14:creationId xmlns:p14="http://schemas.microsoft.com/office/powerpoint/2010/main" val="1461249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9C63951F-2E44-34A9-FAAE-4FB33531D640}"/>
              </a:ext>
            </a:extLst>
          </p:cNvPr>
          <p:cNvSpPr>
            <a:spLocks noGrp="1"/>
          </p:cNvSpPr>
          <p:nvPr>
            <p:ph type="body" sz="half" idx="10"/>
          </p:nvPr>
        </p:nvSpPr>
        <p:spPr>
          <a:xfrm>
            <a:off x="327868" y="1524524"/>
            <a:ext cx="7556499" cy="774700"/>
          </a:xfrm>
        </p:spPr>
        <p:txBody>
          <a:bodyPr/>
          <a:lstStyle/>
          <a:p>
            <a:endParaRPr lang="en-US" dirty="0"/>
          </a:p>
        </p:txBody>
      </p:sp>
      <p:sp>
        <p:nvSpPr>
          <p:cNvPr id="2" name="Title 1">
            <a:extLst>
              <a:ext uri="{FF2B5EF4-FFF2-40B4-BE49-F238E27FC236}">
                <a16:creationId xmlns:a16="http://schemas.microsoft.com/office/drawing/2014/main" id="{5A061F19-9046-B4F5-E7BD-9A3048BE3898}"/>
              </a:ext>
            </a:extLst>
          </p:cNvPr>
          <p:cNvSpPr>
            <a:spLocks noGrp="1"/>
          </p:cNvSpPr>
          <p:nvPr>
            <p:ph type="title"/>
          </p:nvPr>
        </p:nvSpPr>
        <p:spPr>
          <a:xfrm>
            <a:off x="327868" y="966518"/>
            <a:ext cx="7556500" cy="1116012"/>
          </a:xfrm>
        </p:spPr>
        <p:txBody>
          <a:bodyPr wrap="square" anchor="t">
            <a:normAutofit/>
          </a:bodyPr>
          <a:lstStyle/>
          <a:p>
            <a:r>
              <a:rPr lang="en-US" dirty="0"/>
              <a:t>Additional Visual Data Available</a:t>
            </a:r>
          </a:p>
        </p:txBody>
      </p:sp>
      <p:pic>
        <p:nvPicPr>
          <p:cNvPr id="6" name="Picture 5">
            <a:extLst>
              <a:ext uri="{FF2B5EF4-FFF2-40B4-BE49-F238E27FC236}">
                <a16:creationId xmlns:a16="http://schemas.microsoft.com/office/drawing/2014/main" id="{772DF161-E0CC-8867-0A7F-ED1ED7027B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327867" y="2299224"/>
            <a:ext cx="8344016" cy="4010026"/>
          </a:xfrm>
          <a:prstGeom prst="rect">
            <a:avLst/>
          </a:prstGeom>
          <a:noFill/>
          <a:ln>
            <a:noFill/>
          </a:ln>
        </p:spPr>
      </p:pic>
      <p:sp>
        <p:nvSpPr>
          <p:cNvPr id="4" name="Slide Number Placeholder 3" hidden="1">
            <a:extLst>
              <a:ext uri="{FF2B5EF4-FFF2-40B4-BE49-F238E27FC236}">
                <a16:creationId xmlns:a16="http://schemas.microsoft.com/office/drawing/2014/main" id="{DD2231BC-B0DE-E64D-587A-7F565DACABA3}"/>
              </a:ext>
            </a:extLst>
          </p:cNvPr>
          <p:cNvSpPr>
            <a:spLocks noGrp="1"/>
          </p:cNvSpPr>
          <p:nvPr>
            <p:ph type="sldNum" sz="quarter" idx="4294967295"/>
          </p:nvPr>
        </p:nvSpPr>
        <p:spPr>
          <a:xfrm>
            <a:off x="6904640" y="6364452"/>
            <a:ext cx="2057400" cy="365125"/>
          </a:xfrm>
        </p:spPr>
        <p:txBody>
          <a:bodyPr/>
          <a:lstStyle/>
          <a:p>
            <a:pPr>
              <a:spcAft>
                <a:spcPts val="600"/>
              </a:spcAft>
            </a:pPr>
            <a:fld id="{19642951-52E7-425B-99C4-D98644ADE827}" type="slidenum">
              <a:rPr lang="en-US" smtClean="0"/>
              <a:pPr>
                <a:spcAft>
                  <a:spcPts val="600"/>
                </a:spcAft>
              </a:pPr>
              <a:t>29</a:t>
            </a:fld>
            <a:endParaRPr lang="en-US"/>
          </a:p>
        </p:txBody>
      </p:sp>
    </p:spTree>
    <p:extLst>
      <p:ext uri="{BB962C8B-B14F-4D97-AF65-F5344CB8AC3E}">
        <p14:creationId xmlns:p14="http://schemas.microsoft.com/office/powerpoint/2010/main" val="3469117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68" y="873308"/>
            <a:ext cx="7556500" cy="1116012"/>
          </a:xfrm>
        </p:spPr>
        <p:txBody>
          <a:bodyPr/>
          <a:lstStyle/>
          <a:p>
            <a:r>
              <a:rPr lang="en-US" dirty="0"/>
              <a:t>Agenda:</a:t>
            </a:r>
          </a:p>
        </p:txBody>
      </p:sp>
      <p:sp>
        <p:nvSpPr>
          <p:cNvPr id="3" name="Content Placeholder 2"/>
          <p:cNvSpPr>
            <a:spLocks noGrp="1"/>
          </p:cNvSpPr>
          <p:nvPr>
            <p:ph idx="4294967295"/>
          </p:nvPr>
        </p:nvSpPr>
        <p:spPr>
          <a:xfrm>
            <a:off x="368964" y="1588627"/>
            <a:ext cx="8173151" cy="4744667"/>
          </a:xfrm>
        </p:spPr>
        <p:txBody>
          <a:bodyPr/>
          <a:lstStyle/>
          <a:p>
            <a:pPr>
              <a:spcBef>
                <a:spcPts val="800"/>
              </a:spcBef>
            </a:pPr>
            <a:r>
              <a:rPr lang="en-US" sz="2400" dirty="0"/>
              <a:t>Hurricane Idalia Summary (wind, surge, rainfall, tornadoes)</a:t>
            </a:r>
          </a:p>
          <a:p>
            <a:pPr>
              <a:spcBef>
                <a:spcPts val="800"/>
              </a:spcBef>
            </a:pPr>
            <a:r>
              <a:rPr lang="en-US" sz="2400" dirty="0"/>
              <a:t>Florida Building Code Modifications</a:t>
            </a:r>
          </a:p>
          <a:p>
            <a:pPr lvl="1">
              <a:spcBef>
                <a:spcPts val="800"/>
              </a:spcBef>
            </a:pPr>
            <a:r>
              <a:rPr lang="en-US" sz="2200" dirty="0"/>
              <a:t>Design Wind Speed</a:t>
            </a:r>
          </a:p>
          <a:p>
            <a:pPr lvl="1">
              <a:spcBef>
                <a:spcPts val="800"/>
              </a:spcBef>
            </a:pPr>
            <a:r>
              <a:rPr lang="en-US" sz="2200" dirty="0"/>
              <a:t>CCCL Lines</a:t>
            </a:r>
          </a:p>
          <a:p>
            <a:pPr>
              <a:spcBef>
                <a:spcPts val="800"/>
              </a:spcBef>
            </a:pPr>
            <a:r>
              <a:rPr lang="en-US" sz="2400" dirty="0"/>
              <a:t>Triage Building Performance Assessment by UF</a:t>
            </a:r>
          </a:p>
          <a:p>
            <a:pPr lvl="1">
              <a:spcBef>
                <a:spcPts val="800"/>
              </a:spcBef>
            </a:pPr>
            <a:r>
              <a:rPr lang="en-US" sz="2200" dirty="0"/>
              <a:t>Deployment</a:t>
            </a:r>
          </a:p>
          <a:p>
            <a:pPr lvl="1">
              <a:spcBef>
                <a:spcPts val="800"/>
              </a:spcBef>
            </a:pPr>
            <a:r>
              <a:rPr lang="en-US" sz="2200" dirty="0"/>
              <a:t>Initial Triage Assessment of Building Performance </a:t>
            </a:r>
          </a:p>
          <a:p>
            <a:pPr lvl="1">
              <a:spcBef>
                <a:spcPts val="800"/>
              </a:spcBef>
            </a:pPr>
            <a:r>
              <a:rPr lang="en-US" sz="2200" dirty="0"/>
              <a:t>Formal Surveys (with </a:t>
            </a:r>
            <a:r>
              <a:rPr lang="en-US" sz="2200" dirty="0" err="1"/>
              <a:t>StEER</a:t>
            </a:r>
            <a:r>
              <a:rPr lang="en-US" sz="2200" dirty="0"/>
              <a:t> and others)</a:t>
            </a:r>
          </a:p>
          <a:p>
            <a:pPr>
              <a:spcBef>
                <a:spcPts val="800"/>
              </a:spcBef>
            </a:pPr>
            <a:r>
              <a:rPr lang="en-US" sz="2400" dirty="0"/>
              <a:t>Enrichment of Reconnaissance Data</a:t>
            </a:r>
          </a:p>
          <a:p>
            <a:pPr>
              <a:spcBef>
                <a:spcPts val="800"/>
              </a:spcBef>
            </a:pPr>
            <a:r>
              <a:rPr lang="en-US" sz="2400" dirty="0"/>
              <a:t>Summary</a:t>
            </a:r>
          </a:p>
          <a:p>
            <a:pPr>
              <a:spcBef>
                <a:spcPts val="800"/>
              </a:spcBef>
            </a:pPr>
            <a:r>
              <a:rPr lang="en-US" sz="2400" dirty="0"/>
              <a:t>Questions and Comments?</a:t>
            </a:r>
          </a:p>
          <a:p>
            <a:pPr>
              <a:spcBef>
                <a:spcPts val="800"/>
              </a:spcBef>
            </a:pPr>
            <a:endParaRPr lang="en-US" sz="2400" dirty="0"/>
          </a:p>
        </p:txBody>
      </p:sp>
      <p:sp>
        <p:nvSpPr>
          <p:cNvPr id="4" name="Rectangle 3">
            <a:extLst>
              <a:ext uri="{FF2B5EF4-FFF2-40B4-BE49-F238E27FC236}">
                <a16:creationId xmlns:a16="http://schemas.microsoft.com/office/drawing/2014/main" id="{C786A40B-70B0-4383-B433-6518A3F16797}"/>
              </a:ext>
            </a:extLst>
          </p:cNvPr>
          <p:cNvSpPr/>
          <p:nvPr/>
        </p:nvSpPr>
        <p:spPr>
          <a:xfrm>
            <a:off x="883626" y="373673"/>
            <a:ext cx="3943351" cy="153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5" name="Slide Number Placeholder 4">
            <a:extLst>
              <a:ext uri="{FF2B5EF4-FFF2-40B4-BE49-F238E27FC236}">
                <a16:creationId xmlns:a16="http://schemas.microsoft.com/office/drawing/2014/main" id="{01981778-3A85-4A11-84A7-D2572B27C51D}"/>
              </a:ext>
            </a:extLst>
          </p:cNvPr>
          <p:cNvSpPr>
            <a:spLocks noGrp="1"/>
          </p:cNvSpPr>
          <p:nvPr>
            <p:ph type="sldNum" sz="quarter" idx="4"/>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9642951-52E7-425B-99C4-D98644ADE827}" type="slidenum">
              <a:rPr kumimoji="0" lang="en-US" sz="1200" b="0" i="0" u="none" strike="noStrike" kern="1200" cap="none" spc="0" normalizeH="0" baseline="0" noProof="0" smtClean="0">
                <a:ln>
                  <a:noFill/>
                </a:ln>
                <a:solidFill>
                  <a:srgbClr val="205291"/>
                </a:solidFill>
                <a:effectLst/>
                <a:uLnTx/>
                <a:uFillTx/>
                <a:latin typeface="Rockwell" charset="0"/>
                <a:ea typeface="MS PGothic" charset="0"/>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205291"/>
              </a:solidFill>
              <a:effectLst/>
              <a:uLnTx/>
              <a:uFillTx/>
              <a:latin typeface="Rockwell" charset="0"/>
              <a:ea typeface="MS PGothic" charset="0"/>
            </a:endParaRPr>
          </a:p>
        </p:txBody>
      </p:sp>
      <p:sp>
        <p:nvSpPr>
          <p:cNvPr id="6" name="TextBox 5">
            <a:extLst>
              <a:ext uri="{FF2B5EF4-FFF2-40B4-BE49-F238E27FC236}">
                <a16:creationId xmlns:a16="http://schemas.microsoft.com/office/drawing/2014/main" id="{94674E75-D98A-B90D-ACE0-D44EE0F052F5}"/>
              </a:ext>
            </a:extLst>
          </p:cNvPr>
          <p:cNvSpPr txBox="1"/>
          <p:nvPr/>
        </p:nvSpPr>
        <p:spPr>
          <a:xfrm>
            <a:off x="3552497" y="1807779"/>
            <a:ext cx="184731" cy="338554"/>
          </a:xfrm>
          <a:prstGeom prst="rect">
            <a:avLst/>
          </a:prstGeom>
          <a:noFill/>
        </p:spPr>
        <p:txBody>
          <a:bodyPr wrap="none" rtlCol="0">
            <a:spAutoFit/>
          </a:bodyPr>
          <a:lstStyle/>
          <a:p>
            <a:pPr algn="l"/>
            <a:endParaRPr lang="en-US" sz="1600" b="1" dirty="0">
              <a:latin typeface="Quadon Medium"/>
            </a:endParaRPr>
          </a:p>
        </p:txBody>
      </p:sp>
    </p:spTree>
    <p:extLst>
      <p:ext uri="{BB962C8B-B14F-4D97-AF65-F5344CB8AC3E}">
        <p14:creationId xmlns:p14="http://schemas.microsoft.com/office/powerpoint/2010/main" val="1821949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F411B7-A447-5B3D-6B26-326B9B4A530E}"/>
              </a:ext>
            </a:extLst>
          </p:cNvPr>
          <p:cNvSpPr>
            <a:spLocks noGrp="1"/>
          </p:cNvSpPr>
          <p:nvPr>
            <p:ph type="title"/>
          </p:nvPr>
        </p:nvSpPr>
        <p:spPr>
          <a:xfrm>
            <a:off x="327868" y="654183"/>
            <a:ext cx="8390462" cy="799905"/>
          </a:xfrm>
        </p:spPr>
        <p:txBody>
          <a:bodyPr/>
          <a:lstStyle/>
          <a:p>
            <a:r>
              <a:rPr lang="en-US" dirty="0"/>
              <a:t>Before/After Imagery by SiteTour360</a:t>
            </a:r>
          </a:p>
        </p:txBody>
      </p:sp>
      <p:sp>
        <p:nvSpPr>
          <p:cNvPr id="12" name="Slide Number Placeholder 3">
            <a:extLst>
              <a:ext uri="{FF2B5EF4-FFF2-40B4-BE49-F238E27FC236}">
                <a16:creationId xmlns:a16="http://schemas.microsoft.com/office/drawing/2014/main" id="{29CBFAB0-3563-D43D-CF7B-01149B0894C9}"/>
              </a:ext>
            </a:extLst>
          </p:cNvPr>
          <p:cNvSpPr>
            <a:spLocks noGrp="1"/>
          </p:cNvSpPr>
          <p:nvPr>
            <p:ph type="sldNum" sz="quarter" idx="4"/>
          </p:nvPr>
        </p:nvSpPr>
        <p:spPr>
          <a:xfrm>
            <a:off x="6904640" y="6364452"/>
            <a:ext cx="2057400" cy="365125"/>
          </a:xfrm>
        </p:spPr>
        <p:txBody>
          <a:bodyPr/>
          <a:lstStyle/>
          <a:p>
            <a:pPr>
              <a:spcAft>
                <a:spcPts val="600"/>
              </a:spcAft>
            </a:pPr>
            <a:fld id="{19642951-52E7-425B-99C4-D98644ADE827}" type="slidenum">
              <a:rPr lang="en-US" smtClean="0"/>
              <a:pPr>
                <a:spcAft>
                  <a:spcPts val="600"/>
                </a:spcAft>
              </a:pPr>
              <a:t>30</a:t>
            </a:fld>
            <a:endParaRPr lang="en-US"/>
          </a:p>
        </p:txBody>
      </p:sp>
      <p:sp>
        <p:nvSpPr>
          <p:cNvPr id="9" name="TextBox 8">
            <a:extLst>
              <a:ext uri="{FF2B5EF4-FFF2-40B4-BE49-F238E27FC236}">
                <a16:creationId xmlns:a16="http://schemas.microsoft.com/office/drawing/2014/main" id="{01924D67-3C21-1F65-7612-0A5CC56A3559}"/>
              </a:ext>
            </a:extLst>
          </p:cNvPr>
          <p:cNvSpPr txBox="1"/>
          <p:nvPr/>
        </p:nvSpPr>
        <p:spPr>
          <a:xfrm>
            <a:off x="425670" y="2081455"/>
            <a:ext cx="4572000" cy="369332"/>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rPr>
              <a:t>(</a:t>
            </a:r>
            <a:r>
              <a:rPr lang="en-US" sz="1800" b="0" i="0" u="sng" strike="noStrike" dirty="0">
                <a:solidFill>
                  <a:srgbClr val="1155CC"/>
                </a:solidFill>
                <a:effectLst/>
                <a:latin typeface="Arial" panose="020B0604020202020204" pitchFamily="34" charset="0"/>
                <a:hlinkClick r:id="rId2"/>
              </a:rPr>
              <a:t>Access Viewer</a:t>
            </a:r>
            <a:r>
              <a:rPr lang="en-US" sz="1800" b="0" i="0" u="none" strike="noStrike" dirty="0">
                <a:solidFill>
                  <a:srgbClr val="000000"/>
                </a:solidFill>
                <a:effectLst/>
                <a:latin typeface="Arial" panose="020B0604020202020204" pitchFamily="34" charset="0"/>
              </a:rPr>
              <a:t>).</a:t>
            </a:r>
            <a:endParaRPr lang="en-US" dirty="0"/>
          </a:p>
        </p:txBody>
      </p:sp>
      <p:pic>
        <p:nvPicPr>
          <p:cNvPr id="2" name="Picture 1">
            <a:extLst>
              <a:ext uri="{FF2B5EF4-FFF2-40B4-BE49-F238E27FC236}">
                <a16:creationId xmlns:a16="http://schemas.microsoft.com/office/drawing/2014/main" id="{BC234754-AE43-745A-61AE-0AF6373B54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670" y="1478561"/>
            <a:ext cx="4872903" cy="4885891"/>
          </a:xfrm>
          <a:prstGeom prst="rect">
            <a:avLst/>
          </a:prstGeom>
        </p:spPr>
      </p:pic>
      <p:sp>
        <p:nvSpPr>
          <p:cNvPr id="7" name="TextBox 6">
            <a:extLst>
              <a:ext uri="{FF2B5EF4-FFF2-40B4-BE49-F238E27FC236}">
                <a16:creationId xmlns:a16="http://schemas.microsoft.com/office/drawing/2014/main" id="{45343045-C1DE-B29D-F0E9-0BA32ABDE64E}"/>
              </a:ext>
            </a:extLst>
          </p:cNvPr>
          <p:cNvSpPr txBox="1"/>
          <p:nvPr/>
        </p:nvSpPr>
        <p:spPr>
          <a:xfrm>
            <a:off x="5773479" y="1628600"/>
            <a:ext cx="4572000" cy="4801314"/>
          </a:xfrm>
          <a:prstGeom prst="rect">
            <a:avLst/>
          </a:prstGeom>
          <a:noFill/>
        </p:spPr>
        <p:txBody>
          <a:bodyPr wrap="square">
            <a:spAutoFit/>
          </a:bodyPr>
          <a:lstStyle/>
          <a:p>
            <a:endParaRPr lang="en-US" dirty="0"/>
          </a:p>
          <a:p>
            <a:r>
              <a:rPr lang="en-US" dirty="0"/>
              <a:t>Cedar Key</a:t>
            </a:r>
          </a:p>
          <a:p>
            <a:endParaRPr lang="en-US" dirty="0"/>
          </a:p>
          <a:p>
            <a:r>
              <a:rPr lang="en-US" dirty="0" err="1"/>
              <a:t>Steinhatchee</a:t>
            </a:r>
            <a:endParaRPr lang="en-US" dirty="0"/>
          </a:p>
          <a:p>
            <a:endParaRPr lang="en-US" dirty="0"/>
          </a:p>
          <a:p>
            <a:r>
              <a:rPr lang="en-US" dirty="0"/>
              <a:t>Horseshoe Beach</a:t>
            </a:r>
          </a:p>
          <a:p>
            <a:endParaRPr lang="en-US" dirty="0"/>
          </a:p>
          <a:p>
            <a:r>
              <a:rPr lang="en-US" dirty="0"/>
              <a:t>Mayo</a:t>
            </a:r>
          </a:p>
          <a:p>
            <a:endParaRPr lang="en-US" dirty="0"/>
          </a:p>
          <a:p>
            <a:r>
              <a:rPr lang="en-US" dirty="0"/>
              <a:t>Perry</a:t>
            </a:r>
          </a:p>
          <a:p>
            <a:endParaRPr lang="en-US" dirty="0"/>
          </a:p>
          <a:p>
            <a:r>
              <a:rPr lang="en-US" dirty="0"/>
              <a:t>Lake City</a:t>
            </a:r>
          </a:p>
          <a:p>
            <a:endParaRPr lang="en-US" dirty="0"/>
          </a:p>
          <a:p>
            <a:r>
              <a:rPr lang="en-US" dirty="0"/>
              <a:t>Live Oak</a:t>
            </a:r>
          </a:p>
          <a:p>
            <a:endParaRPr lang="en-US" dirty="0"/>
          </a:p>
          <a:p>
            <a:r>
              <a:rPr lang="en-US" dirty="0"/>
              <a:t>Madison</a:t>
            </a:r>
          </a:p>
          <a:p>
            <a:endParaRPr lang="en-US" dirty="0"/>
          </a:p>
        </p:txBody>
      </p:sp>
      <p:sp>
        <p:nvSpPr>
          <p:cNvPr id="8" name="TextBox 7">
            <a:extLst>
              <a:ext uri="{FF2B5EF4-FFF2-40B4-BE49-F238E27FC236}">
                <a16:creationId xmlns:a16="http://schemas.microsoft.com/office/drawing/2014/main" id="{CE952AD0-DF93-4387-32B4-F4A6CD129B7D}"/>
              </a:ext>
            </a:extLst>
          </p:cNvPr>
          <p:cNvSpPr txBox="1"/>
          <p:nvPr/>
        </p:nvSpPr>
        <p:spPr>
          <a:xfrm>
            <a:off x="5826642" y="1307805"/>
            <a:ext cx="3212611" cy="369332"/>
          </a:xfrm>
          <a:prstGeom prst="rect">
            <a:avLst/>
          </a:prstGeom>
          <a:noFill/>
        </p:spPr>
        <p:txBody>
          <a:bodyPr wrap="none" rtlCol="0">
            <a:spAutoFit/>
          </a:bodyPr>
          <a:lstStyle/>
          <a:p>
            <a:pPr algn="l"/>
            <a:r>
              <a:rPr lang="en-US" sz="1800" dirty="0">
                <a:solidFill>
                  <a:srgbClr val="000000"/>
                </a:solidFill>
                <a:effectLst/>
                <a:latin typeface="Quadon Medium"/>
                <a:ea typeface="Times New Roman" panose="02020603050405020304" pitchFamily="18" charset="0"/>
              </a:rPr>
              <a:t>Approximately 450 miles of data</a:t>
            </a:r>
          </a:p>
        </p:txBody>
      </p:sp>
    </p:spTree>
    <p:extLst>
      <p:ext uri="{BB962C8B-B14F-4D97-AF65-F5344CB8AC3E}">
        <p14:creationId xmlns:p14="http://schemas.microsoft.com/office/powerpoint/2010/main" val="1194962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61A8-6E70-24B1-4B2A-684843EF7977}"/>
              </a:ext>
            </a:extLst>
          </p:cNvPr>
          <p:cNvSpPr>
            <a:spLocks noGrp="1"/>
          </p:cNvSpPr>
          <p:nvPr>
            <p:ph type="title"/>
          </p:nvPr>
        </p:nvSpPr>
        <p:spPr>
          <a:xfrm>
            <a:off x="327868" y="633388"/>
            <a:ext cx="8390462" cy="799905"/>
          </a:xfrm>
        </p:spPr>
        <p:txBody>
          <a:bodyPr/>
          <a:lstStyle/>
          <a:p>
            <a:r>
              <a:rPr lang="en-US" dirty="0"/>
              <a:t>Summary </a:t>
            </a:r>
          </a:p>
        </p:txBody>
      </p:sp>
      <p:sp>
        <p:nvSpPr>
          <p:cNvPr id="3" name="Content Placeholder 2">
            <a:extLst>
              <a:ext uri="{FF2B5EF4-FFF2-40B4-BE49-F238E27FC236}">
                <a16:creationId xmlns:a16="http://schemas.microsoft.com/office/drawing/2014/main" id="{AEFB72F3-DB02-74E2-9972-9C9A48B49EAF}"/>
              </a:ext>
            </a:extLst>
          </p:cNvPr>
          <p:cNvSpPr>
            <a:spLocks noGrp="1"/>
          </p:cNvSpPr>
          <p:nvPr>
            <p:ph idx="1"/>
          </p:nvPr>
        </p:nvSpPr>
        <p:spPr>
          <a:xfrm>
            <a:off x="327867" y="1513437"/>
            <a:ext cx="8390463" cy="4769604"/>
          </a:xfrm>
        </p:spPr>
        <p:txBody>
          <a:bodyPr/>
          <a:lstStyle/>
          <a:p>
            <a:r>
              <a:rPr lang="en-US" dirty="0"/>
              <a:t>Hurricane Idalia was one of the lowest-impact major hurricanes to landfall in the state of Florida in recent years – due to rural location</a:t>
            </a:r>
          </a:p>
          <a:p>
            <a:r>
              <a:rPr lang="en-US" dirty="0"/>
              <a:t>Moderate peak wind speeds (70 to 90 mph), caused damage to structures well inland from coast, as far as Jasper, FL near to the Georgia border.</a:t>
            </a:r>
          </a:p>
          <a:p>
            <a:r>
              <a:rPr lang="en-US" dirty="0">
                <a:ea typeface="MS PGothic"/>
              </a:rPr>
              <a:t>We do not recommend further investigation given small numbers of damaged buildings - anticipate limited opportunity to derive new knowledge</a:t>
            </a:r>
          </a:p>
          <a:p>
            <a:r>
              <a:rPr lang="en-US" dirty="0"/>
              <a:t>Opportunities for bolstering community resilience:</a:t>
            </a:r>
          </a:p>
          <a:p>
            <a:pPr lvl="1"/>
            <a:r>
              <a:rPr lang="en-US" dirty="0"/>
              <a:t>Risk perception and behavioral response to risk information (wind speeds 90 mph)</a:t>
            </a:r>
          </a:p>
          <a:p>
            <a:r>
              <a:rPr lang="en-US" dirty="0"/>
              <a:t>Policy advocacy</a:t>
            </a:r>
          </a:p>
          <a:p>
            <a:pPr lvl="1"/>
            <a:r>
              <a:rPr lang="en-US" dirty="0"/>
              <a:t>Coastal Building Elevations/ Blue Sky Study</a:t>
            </a:r>
          </a:p>
          <a:p>
            <a:pPr lvl="1"/>
            <a:r>
              <a:rPr lang="en-US" dirty="0"/>
              <a:t>Reconsider: Code Exemptions for Buildings on Agricultural Property</a:t>
            </a:r>
          </a:p>
          <a:p>
            <a:pPr lvl="1"/>
            <a:r>
              <a:rPr lang="en-US" dirty="0"/>
              <a:t>Vulnerability of Manufactured and Mobile Homes (especially in coastal locations)</a:t>
            </a:r>
          </a:p>
        </p:txBody>
      </p:sp>
      <p:sp>
        <p:nvSpPr>
          <p:cNvPr id="4" name="Slide Number Placeholder 3">
            <a:extLst>
              <a:ext uri="{FF2B5EF4-FFF2-40B4-BE49-F238E27FC236}">
                <a16:creationId xmlns:a16="http://schemas.microsoft.com/office/drawing/2014/main" id="{95A9C3DE-BBA5-FAE4-F6DD-2959E4AE09E2}"/>
              </a:ext>
            </a:extLst>
          </p:cNvPr>
          <p:cNvSpPr>
            <a:spLocks noGrp="1"/>
          </p:cNvSpPr>
          <p:nvPr>
            <p:ph type="sldNum" sz="quarter" idx="4"/>
          </p:nvPr>
        </p:nvSpPr>
        <p:spPr/>
        <p:txBody>
          <a:bodyPr/>
          <a:lstStyle/>
          <a:p>
            <a:fld id="{19642951-52E7-425B-99C4-D98644ADE827}" type="slidenum">
              <a:rPr lang="en-US" smtClean="0"/>
              <a:pPr/>
              <a:t>31</a:t>
            </a:fld>
            <a:endParaRPr lang="en-US" dirty="0"/>
          </a:p>
        </p:txBody>
      </p:sp>
    </p:spTree>
    <p:extLst>
      <p:ext uri="{BB962C8B-B14F-4D97-AF65-F5344CB8AC3E}">
        <p14:creationId xmlns:p14="http://schemas.microsoft.com/office/powerpoint/2010/main" val="639687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E11B-32D9-ACFC-92AC-985018225A90}"/>
              </a:ext>
            </a:extLst>
          </p:cNvPr>
          <p:cNvSpPr>
            <a:spLocks noGrp="1"/>
          </p:cNvSpPr>
          <p:nvPr>
            <p:ph type="title"/>
          </p:nvPr>
        </p:nvSpPr>
        <p:spPr/>
        <p:txBody>
          <a:bodyPr/>
          <a:lstStyle/>
          <a:p>
            <a:r>
              <a:rPr lang="en-US" dirty="0"/>
              <a:t>Thank you for your Time! </a:t>
            </a:r>
          </a:p>
        </p:txBody>
      </p:sp>
      <p:pic>
        <p:nvPicPr>
          <p:cNvPr id="5" name="Picture 4">
            <a:extLst>
              <a:ext uri="{FF2B5EF4-FFF2-40B4-BE49-F238E27FC236}">
                <a16:creationId xmlns:a16="http://schemas.microsoft.com/office/drawing/2014/main" id="{32AFB7A1-7941-EF86-BEFA-6B9935F155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9803" y="2239709"/>
            <a:ext cx="2392847" cy="3026664"/>
          </a:xfrm>
          <a:prstGeom prst="rect">
            <a:avLst/>
          </a:prstGeom>
        </p:spPr>
      </p:pic>
      <p:sp>
        <p:nvSpPr>
          <p:cNvPr id="6" name="AutoShape 2" descr="Photo of David O. Prevatt">
            <a:extLst>
              <a:ext uri="{FF2B5EF4-FFF2-40B4-BE49-F238E27FC236}">
                <a16:creationId xmlns:a16="http://schemas.microsoft.com/office/drawing/2014/main" id="{11007782-5784-57BF-1342-5B60016670EB}"/>
              </a:ext>
            </a:extLst>
          </p:cNvPr>
          <p:cNvSpPr>
            <a:spLocks noChangeAspect="1" noChangeArrowheads="1"/>
          </p:cNvSpPr>
          <p:nvPr/>
        </p:nvSpPr>
        <p:spPr bwMode="auto">
          <a:xfrm>
            <a:off x="3384550" y="2000250"/>
            <a:ext cx="23749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AD65185E-9956-B272-E8C8-5E26460D15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795" y="2239709"/>
            <a:ext cx="2377057" cy="3025973"/>
          </a:xfrm>
          <a:prstGeom prst="rect">
            <a:avLst/>
          </a:prstGeom>
        </p:spPr>
      </p:pic>
      <p:pic>
        <p:nvPicPr>
          <p:cNvPr id="3" name="Picture 2">
            <a:extLst>
              <a:ext uri="{FF2B5EF4-FFF2-40B4-BE49-F238E27FC236}">
                <a16:creationId xmlns:a16="http://schemas.microsoft.com/office/drawing/2014/main" id="{EADE2558-B27A-84A7-0E93-97C95BCED71D}"/>
              </a:ext>
            </a:extLst>
          </p:cNvPr>
          <p:cNvPicPr>
            <a:picLocks noChangeAspect="1"/>
          </p:cNvPicPr>
          <p:nvPr/>
        </p:nvPicPr>
        <p:blipFill>
          <a:blip r:embed="rId4"/>
          <a:stretch>
            <a:fillRect/>
          </a:stretch>
        </p:blipFill>
        <p:spPr>
          <a:xfrm>
            <a:off x="3292543" y="2239709"/>
            <a:ext cx="2513212" cy="3026664"/>
          </a:xfrm>
          <a:prstGeom prst="rect">
            <a:avLst/>
          </a:prstGeom>
        </p:spPr>
      </p:pic>
      <p:sp>
        <p:nvSpPr>
          <p:cNvPr id="7" name="TextBox 6">
            <a:extLst>
              <a:ext uri="{FF2B5EF4-FFF2-40B4-BE49-F238E27FC236}">
                <a16:creationId xmlns:a16="http://schemas.microsoft.com/office/drawing/2014/main" id="{6947160C-0C7D-FE6E-38E1-704FE8CDCE52}"/>
              </a:ext>
            </a:extLst>
          </p:cNvPr>
          <p:cNvSpPr txBox="1"/>
          <p:nvPr/>
        </p:nvSpPr>
        <p:spPr>
          <a:xfrm>
            <a:off x="463795" y="5419257"/>
            <a:ext cx="3156737" cy="646331"/>
          </a:xfrm>
          <a:prstGeom prst="rect">
            <a:avLst/>
          </a:prstGeom>
          <a:noFill/>
        </p:spPr>
        <p:txBody>
          <a:bodyPr wrap="square" rtlCol="0">
            <a:spAutoFit/>
          </a:bodyPr>
          <a:lstStyle/>
          <a:p>
            <a:pPr algn="l"/>
            <a:r>
              <a:rPr lang="en-US" sz="1800" dirty="0">
                <a:solidFill>
                  <a:srgbClr val="000000"/>
                </a:solidFill>
                <a:effectLst/>
                <a:latin typeface="Quadon Medium"/>
                <a:ea typeface="Times New Roman" panose="02020603050405020304" pitchFamily="18" charset="0"/>
              </a:rPr>
              <a:t>David O. </a:t>
            </a:r>
            <a:r>
              <a:rPr lang="en-US" sz="1800" dirty="0" err="1">
                <a:solidFill>
                  <a:srgbClr val="000000"/>
                </a:solidFill>
                <a:effectLst/>
                <a:latin typeface="Quadon Medium"/>
                <a:ea typeface="Times New Roman" panose="02020603050405020304" pitchFamily="18" charset="0"/>
              </a:rPr>
              <a:t>Prevatt</a:t>
            </a:r>
            <a:r>
              <a:rPr lang="en-US" sz="1800" dirty="0">
                <a:solidFill>
                  <a:srgbClr val="000000"/>
                </a:solidFill>
                <a:effectLst/>
                <a:latin typeface="Quadon Medium"/>
                <a:ea typeface="Times New Roman" panose="02020603050405020304" pitchFamily="18" charset="0"/>
              </a:rPr>
              <a:t>, PE (FL)</a:t>
            </a:r>
          </a:p>
          <a:p>
            <a:pPr algn="l"/>
            <a:r>
              <a:rPr lang="en-US" dirty="0">
                <a:solidFill>
                  <a:srgbClr val="000000"/>
                </a:solidFill>
                <a:latin typeface="Quadon Medium"/>
                <a:ea typeface="Times New Roman" panose="02020603050405020304" pitchFamily="18" charset="0"/>
              </a:rPr>
              <a:t>University of Florida</a:t>
            </a:r>
            <a:endParaRPr lang="en-US" sz="1800" dirty="0">
              <a:solidFill>
                <a:srgbClr val="000000"/>
              </a:solidFill>
              <a:effectLst/>
              <a:latin typeface="Quadon Medium"/>
              <a:ea typeface="Times New Roman" panose="02020603050405020304" pitchFamily="18" charset="0"/>
            </a:endParaRPr>
          </a:p>
        </p:txBody>
      </p:sp>
      <p:sp>
        <p:nvSpPr>
          <p:cNvPr id="8" name="TextBox 7">
            <a:extLst>
              <a:ext uri="{FF2B5EF4-FFF2-40B4-BE49-F238E27FC236}">
                <a16:creationId xmlns:a16="http://schemas.microsoft.com/office/drawing/2014/main" id="{481F6605-73E2-4443-790F-E773454E29B0}"/>
              </a:ext>
            </a:extLst>
          </p:cNvPr>
          <p:cNvSpPr txBox="1"/>
          <p:nvPr/>
        </p:nvSpPr>
        <p:spPr>
          <a:xfrm>
            <a:off x="3161683" y="5419256"/>
            <a:ext cx="2377057" cy="646331"/>
          </a:xfrm>
          <a:prstGeom prst="rect">
            <a:avLst/>
          </a:prstGeom>
          <a:noFill/>
        </p:spPr>
        <p:txBody>
          <a:bodyPr wrap="square" rtlCol="0">
            <a:spAutoFit/>
          </a:bodyPr>
          <a:lstStyle/>
          <a:p>
            <a:pPr algn="l"/>
            <a:r>
              <a:rPr lang="en-US" dirty="0">
                <a:solidFill>
                  <a:srgbClr val="000000"/>
                </a:solidFill>
                <a:latin typeface="Quadon Medium"/>
                <a:ea typeface="Times New Roman" panose="02020603050405020304" pitchFamily="18" charset="0"/>
              </a:rPr>
              <a:t>Kurtis R. Gurley</a:t>
            </a:r>
            <a:endParaRPr lang="en-US" sz="1800" dirty="0">
              <a:solidFill>
                <a:srgbClr val="000000"/>
              </a:solidFill>
              <a:effectLst/>
              <a:latin typeface="Quadon Medium"/>
              <a:ea typeface="Times New Roman" panose="02020603050405020304" pitchFamily="18" charset="0"/>
            </a:endParaRPr>
          </a:p>
          <a:p>
            <a:pPr algn="l"/>
            <a:r>
              <a:rPr lang="en-US" dirty="0">
                <a:solidFill>
                  <a:srgbClr val="000000"/>
                </a:solidFill>
                <a:latin typeface="Quadon Medium"/>
                <a:ea typeface="Times New Roman" panose="02020603050405020304" pitchFamily="18" charset="0"/>
              </a:rPr>
              <a:t>University of Florida</a:t>
            </a:r>
            <a:endParaRPr lang="en-US" sz="1800" dirty="0">
              <a:solidFill>
                <a:srgbClr val="000000"/>
              </a:solidFill>
              <a:effectLst/>
              <a:latin typeface="Quadon Medium"/>
              <a:ea typeface="Times New Roman" panose="02020603050405020304" pitchFamily="18" charset="0"/>
            </a:endParaRPr>
          </a:p>
        </p:txBody>
      </p:sp>
      <p:sp>
        <p:nvSpPr>
          <p:cNvPr id="10" name="TextBox 9">
            <a:extLst>
              <a:ext uri="{FF2B5EF4-FFF2-40B4-BE49-F238E27FC236}">
                <a16:creationId xmlns:a16="http://schemas.microsoft.com/office/drawing/2014/main" id="{C4ED21FD-A21E-9EE8-C28A-DA8A27E08EE8}"/>
              </a:ext>
            </a:extLst>
          </p:cNvPr>
          <p:cNvSpPr txBox="1"/>
          <p:nvPr/>
        </p:nvSpPr>
        <p:spPr>
          <a:xfrm>
            <a:off x="6216649" y="5419255"/>
            <a:ext cx="2377057" cy="646331"/>
          </a:xfrm>
          <a:prstGeom prst="rect">
            <a:avLst/>
          </a:prstGeom>
          <a:noFill/>
        </p:spPr>
        <p:txBody>
          <a:bodyPr wrap="square" rtlCol="0">
            <a:spAutoFit/>
          </a:bodyPr>
          <a:lstStyle/>
          <a:p>
            <a:pPr algn="l"/>
            <a:r>
              <a:rPr lang="en-US" dirty="0">
                <a:solidFill>
                  <a:srgbClr val="000000"/>
                </a:solidFill>
                <a:latin typeface="Quadon Medium"/>
                <a:ea typeface="Times New Roman" panose="02020603050405020304" pitchFamily="18" charset="0"/>
              </a:rPr>
              <a:t>David B. </a:t>
            </a:r>
            <a:r>
              <a:rPr lang="en-US" dirty="0" err="1">
                <a:solidFill>
                  <a:srgbClr val="000000"/>
                </a:solidFill>
                <a:latin typeface="Quadon Medium"/>
                <a:ea typeface="Times New Roman" panose="02020603050405020304" pitchFamily="18" charset="0"/>
              </a:rPr>
              <a:t>Roueche</a:t>
            </a:r>
            <a:endParaRPr lang="en-US" sz="1800" dirty="0">
              <a:solidFill>
                <a:srgbClr val="000000"/>
              </a:solidFill>
              <a:effectLst/>
              <a:latin typeface="Quadon Medium"/>
              <a:ea typeface="Times New Roman" panose="02020603050405020304" pitchFamily="18" charset="0"/>
            </a:endParaRPr>
          </a:p>
          <a:p>
            <a:pPr algn="l"/>
            <a:r>
              <a:rPr lang="en-US" dirty="0">
                <a:solidFill>
                  <a:srgbClr val="000000"/>
                </a:solidFill>
                <a:latin typeface="Quadon Medium"/>
                <a:ea typeface="Times New Roman" panose="02020603050405020304" pitchFamily="18" charset="0"/>
              </a:rPr>
              <a:t>Auburn University</a:t>
            </a:r>
            <a:endParaRPr lang="en-US" sz="1800" dirty="0">
              <a:solidFill>
                <a:srgbClr val="000000"/>
              </a:solidFill>
              <a:effectLst/>
              <a:latin typeface="Quadon Medium"/>
              <a:ea typeface="Times New Roman" panose="02020603050405020304" pitchFamily="18" charset="0"/>
            </a:endParaRPr>
          </a:p>
        </p:txBody>
      </p:sp>
    </p:spTree>
    <p:extLst>
      <p:ext uri="{BB962C8B-B14F-4D97-AF65-F5344CB8AC3E}">
        <p14:creationId xmlns:p14="http://schemas.microsoft.com/office/powerpoint/2010/main" val="30248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49E9-CE11-8A37-B7F2-491AA3360CCB}"/>
              </a:ext>
            </a:extLst>
          </p:cNvPr>
          <p:cNvSpPr>
            <a:spLocks noGrp="1"/>
          </p:cNvSpPr>
          <p:nvPr>
            <p:ph type="title"/>
          </p:nvPr>
        </p:nvSpPr>
        <p:spPr/>
        <p:txBody>
          <a:bodyPr/>
          <a:lstStyle/>
          <a:p>
            <a:r>
              <a:rPr lang="en-US" dirty="0"/>
              <a:t>Hurricane Idalia (2023) Summary</a:t>
            </a:r>
          </a:p>
        </p:txBody>
      </p:sp>
      <p:graphicFrame>
        <p:nvGraphicFramePr>
          <p:cNvPr id="5" name="Table 5">
            <a:extLst>
              <a:ext uri="{FF2B5EF4-FFF2-40B4-BE49-F238E27FC236}">
                <a16:creationId xmlns:a16="http://schemas.microsoft.com/office/drawing/2014/main" id="{78AB0BAB-B51A-41B0-7B81-E3660561AC8B}"/>
              </a:ext>
            </a:extLst>
          </p:cNvPr>
          <p:cNvGraphicFramePr>
            <a:graphicFrameLocks noGrp="1"/>
          </p:cNvGraphicFramePr>
          <p:nvPr>
            <p:ph idx="1"/>
            <p:extLst>
              <p:ext uri="{D42A27DB-BD31-4B8C-83A1-F6EECF244321}">
                <p14:modId xmlns:p14="http://schemas.microsoft.com/office/powerpoint/2010/main" val="656478107"/>
              </p:ext>
            </p:extLst>
          </p:nvPr>
        </p:nvGraphicFramePr>
        <p:xfrm>
          <a:off x="191982" y="1673225"/>
          <a:ext cx="4359428" cy="4231668"/>
        </p:xfrm>
        <a:graphic>
          <a:graphicData uri="http://schemas.openxmlformats.org/drawingml/2006/table">
            <a:tbl>
              <a:tblPr firstRow="1" bandRow="1">
                <a:tableStyleId>{5940675A-B579-460E-94D1-54222C63F5DA}</a:tableStyleId>
              </a:tblPr>
              <a:tblGrid>
                <a:gridCol w="2536031">
                  <a:extLst>
                    <a:ext uri="{9D8B030D-6E8A-4147-A177-3AD203B41FA5}">
                      <a16:colId xmlns:a16="http://schemas.microsoft.com/office/drawing/2014/main" val="2842553848"/>
                    </a:ext>
                  </a:extLst>
                </a:gridCol>
                <a:gridCol w="1823397">
                  <a:extLst>
                    <a:ext uri="{9D8B030D-6E8A-4147-A177-3AD203B41FA5}">
                      <a16:colId xmlns:a16="http://schemas.microsoft.com/office/drawing/2014/main" val="1020880872"/>
                    </a:ext>
                  </a:extLst>
                </a:gridCol>
              </a:tblGrid>
              <a:tr h="543960">
                <a:tc>
                  <a:txBody>
                    <a:bodyPr/>
                    <a:lstStyle/>
                    <a:p>
                      <a:r>
                        <a:rPr lang="en-US" sz="1600" b="1" dirty="0"/>
                        <a:t>Landfall Date</a:t>
                      </a:r>
                    </a:p>
                  </a:txBody>
                  <a:tcPr/>
                </a:tc>
                <a:tc>
                  <a:txBody>
                    <a:bodyPr/>
                    <a:lstStyle/>
                    <a:p>
                      <a:r>
                        <a:rPr lang="en-US" sz="1600" dirty="0"/>
                        <a:t>30-August 2023</a:t>
                      </a:r>
                    </a:p>
                  </a:txBody>
                  <a:tcPr/>
                </a:tc>
                <a:extLst>
                  <a:ext uri="{0D108BD9-81ED-4DB2-BD59-A6C34878D82A}">
                    <a16:rowId xmlns:a16="http://schemas.microsoft.com/office/drawing/2014/main" val="2271581999"/>
                  </a:ext>
                </a:extLst>
              </a:tr>
              <a:tr h="543960">
                <a:tc>
                  <a:txBody>
                    <a:bodyPr/>
                    <a:lstStyle/>
                    <a:p>
                      <a:r>
                        <a:rPr lang="en-US" sz="1600" b="1" dirty="0"/>
                        <a:t>Landfall Location</a:t>
                      </a:r>
                    </a:p>
                  </a:txBody>
                  <a:tcPr/>
                </a:tc>
                <a:tc>
                  <a:txBody>
                    <a:bodyPr/>
                    <a:lstStyle/>
                    <a:p>
                      <a:r>
                        <a:rPr lang="en-US" sz="1600" dirty="0"/>
                        <a:t>Kenton Beach, FL</a:t>
                      </a:r>
                    </a:p>
                  </a:txBody>
                  <a:tcPr/>
                </a:tc>
                <a:extLst>
                  <a:ext uri="{0D108BD9-81ED-4DB2-BD59-A6C34878D82A}">
                    <a16:rowId xmlns:a16="http://schemas.microsoft.com/office/drawing/2014/main" val="2609664334"/>
                  </a:ext>
                </a:extLst>
              </a:tr>
              <a:tr h="543960">
                <a:tc>
                  <a:txBody>
                    <a:bodyPr/>
                    <a:lstStyle/>
                    <a:p>
                      <a:r>
                        <a:rPr lang="en-US" sz="1600" b="1" dirty="0"/>
                        <a:t>Landfall Intensity</a:t>
                      </a:r>
                    </a:p>
                  </a:txBody>
                  <a:tcPr/>
                </a:tc>
                <a:tc>
                  <a:txBody>
                    <a:bodyPr/>
                    <a:lstStyle/>
                    <a:p>
                      <a:r>
                        <a:rPr lang="en-US" sz="1600" dirty="0"/>
                        <a:t>Category </a:t>
                      </a:r>
                      <a:r>
                        <a:rPr lang="en-US" sz="1600" strike="noStrike" baseline="0" dirty="0"/>
                        <a:t>3</a:t>
                      </a:r>
                      <a:endParaRPr lang="en-US" sz="1600" dirty="0"/>
                    </a:p>
                  </a:txBody>
                  <a:tcPr/>
                </a:tc>
                <a:extLst>
                  <a:ext uri="{0D108BD9-81ED-4DB2-BD59-A6C34878D82A}">
                    <a16:rowId xmlns:a16="http://schemas.microsoft.com/office/drawing/2014/main" val="1137406368"/>
                  </a:ext>
                </a:extLst>
              </a:tr>
              <a:tr h="720774">
                <a:tc>
                  <a:txBody>
                    <a:bodyPr/>
                    <a:lstStyle/>
                    <a:p>
                      <a:r>
                        <a:rPr lang="en-US" sz="1600" b="1" dirty="0"/>
                        <a:t>Max Sustained Winds at Landfall (NHC)</a:t>
                      </a:r>
                    </a:p>
                  </a:txBody>
                  <a:tcPr/>
                </a:tc>
                <a:tc>
                  <a:txBody>
                    <a:bodyPr/>
                    <a:lstStyle/>
                    <a:p>
                      <a:r>
                        <a:rPr lang="en-US" sz="1600" dirty="0"/>
                        <a:t>125 mph</a:t>
                      </a:r>
                    </a:p>
                  </a:txBody>
                  <a:tcPr/>
                </a:tc>
                <a:extLst>
                  <a:ext uri="{0D108BD9-81ED-4DB2-BD59-A6C34878D82A}">
                    <a16:rowId xmlns:a16="http://schemas.microsoft.com/office/drawing/2014/main" val="886858315"/>
                  </a:ext>
                </a:extLst>
              </a:tr>
              <a:tr h="720774">
                <a:tc>
                  <a:txBody>
                    <a:bodyPr/>
                    <a:lstStyle/>
                    <a:p>
                      <a:r>
                        <a:rPr lang="en-US" sz="1600" b="1" dirty="0"/>
                        <a:t>Peak Surge Inundation</a:t>
                      </a:r>
                    </a:p>
                  </a:txBody>
                  <a:tcPr/>
                </a:tc>
                <a:tc>
                  <a:txBody>
                    <a:bodyPr/>
                    <a:lstStyle/>
                    <a:p>
                      <a:r>
                        <a:rPr lang="en-US" sz="1600" dirty="0"/>
                        <a:t>~ 8 ft above ground level</a:t>
                      </a:r>
                    </a:p>
                  </a:txBody>
                  <a:tcPr/>
                </a:tc>
                <a:extLst>
                  <a:ext uri="{0D108BD9-81ED-4DB2-BD59-A6C34878D82A}">
                    <a16:rowId xmlns:a16="http://schemas.microsoft.com/office/drawing/2014/main" val="2524106508"/>
                  </a:ext>
                </a:extLst>
              </a:tr>
              <a:tr h="543960">
                <a:tc>
                  <a:txBody>
                    <a:bodyPr/>
                    <a:lstStyle/>
                    <a:p>
                      <a:r>
                        <a:rPr lang="en-US" sz="1600" b="1" dirty="0"/>
                        <a:t>Economic Losses</a:t>
                      </a:r>
                    </a:p>
                  </a:txBody>
                  <a:tcPr/>
                </a:tc>
                <a:tc>
                  <a:txBody>
                    <a:bodyPr/>
                    <a:lstStyle/>
                    <a:p>
                      <a:r>
                        <a:rPr lang="en-US" sz="1600" dirty="0"/>
                        <a:t>$2.5 – 4 billion (Verisk)</a:t>
                      </a:r>
                    </a:p>
                  </a:txBody>
                  <a:tcPr/>
                </a:tc>
                <a:extLst>
                  <a:ext uri="{0D108BD9-81ED-4DB2-BD59-A6C34878D82A}">
                    <a16:rowId xmlns:a16="http://schemas.microsoft.com/office/drawing/2014/main" val="1795788302"/>
                  </a:ext>
                </a:extLst>
              </a:tr>
              <a:tr h="543960">
                <a:tc>
                  <a:txBody>
                    <a:bodyPr/>
                    <a:lstStyle/>
                    <a:p>
                      <a:r>
                        <a:rPr lang="en-US" sz="1600" b="1" dirty="0"/>
                        <a:t>Fatalities</a:t>
                      </a:r>
                    </a:p>
                  </a:txBody>
                  <a:tcPr/>
                </a:tc>
                <a:tc>
                  <a:txBody>
                    <a:bodyPr/>
                    <a:lstStyle/>
                    <a:p>
                      <a:r>
                        <a:rPr lang="en-US" sz="1600" dirty="0"/>
                        <a:t>9 total / 5 direct in FL and GA</a:t>
                      </a:r>
                    </a:p>
                  </a:txBody>
                  <a:tcPr/>
                </a:tc>
                <a:extLst>
                  <a:ext uri="{0D108BD9-81ED-4DB2-BD59-A6C34878D82A}">
                    <a16:rowId xmlns:a16="http://schemas.microsoft.com/office/drawing/2014/main" val="2403238699"/>
                  </a:ext>
                </a:extLst>
              </a:tr>
            </a:tbl>
          </a:graphicData>
        </a:graphic>
      </p:graphicFrame>
      <p:sp>
        <p:nvSpPr>
          <p:cNvPr id="4" name="Slide Number Placeholder 3">
            <a:extLst>
              <a:ext uri="{FF2B5EF4-FFF2-40B4-BE49-F238E27FC236}">
                <a16:creationId xmlns:a16="http://schemas.microsoft.com/office/drawing/2014/main" id="{A2E710AD-DBA0-BB1C-8659-02C06915B7BF}"/>
              </a:ext>
            </a:extLst>
          </p:cNvPr>
          <p:cNvSpPr>
            <a:spLocks noGrp="1"/>
          </p:cNvSpPr>
          <p:nvPr>
            <p:ph type="sldNum" sz="quarter" idx="4"/>
          </p:nvPr>
        </p:nvSpPr>
        <p:spPr/>
        <p:txBody>
          <a:bodyPr/>
          <a:lstStyle/>
          <a:p>
            <a:fld id="{19642951-52E7-425B-99C4-D98644ADE827}" type="slidenum">
              <a:rPr lang="en-US" smtClean="0"/>
              <a:pPr/>
              <a:t>4</a:t>
            </a:fld>
            <a:endParaRPr lang="en-US" dirty="0"/>
          </a:p>
        </p:txBody>
      </p:sp>
      <p:pic>
        <p:nvPicPr>
          <p:cNvPr id="6" name="Picture 2">
            <a:extLst>
              <a:ext uri="{FF2B5EF4-FFF2-40B4-BE49-F238E27FC236}">
                <a16:creationId xmlns:a16="http://schemas.microsoft.com/office/drawing/2014/main" id="{835DCB32-A322-0F97-24E5-AF1B3D05E6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669" y="1681893"/>
            <a:ext cx="4411386" cy="422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68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3BF1-110C-ACD7-48CB-5E276FE48A75}"/>
              </a:ext>
            </a:extLst>
          </p:cNvPr>
          <p:cNvSpPr>
            <a:spLocks noGrp="1"/>
          </p:cNvSpPr>
          <p:nvPr>
            <p:ph type="title"/>
          </p:nvPr>
        </p:nvSpPr>
        <p:spPr>
          <a:xfrm>
            <a:off x="327868" y="682242"/>
            <a:ext cx="8390462" cy="799905"/>
          </a:xfrm>
        </p:spPr>
        <p:txBody>
          <a:bodyPr wrap="square" anchor="t">
            <a:normAutofit fontScale="90000"/>
          </a:bodyPr>
          <a:lstStyle/>
          <a:p>
            <a:r>
              <a:rPr lang="en-US" dirty="0"/>
              <a:t>Hurricane Idalia – Wind Hazard Observations</a:t>
            </a:r>
          </a:p>
        </p:txBody>
      </p:sp>
      <p:pic>
        <p:nvPicPr>
          <p:cNvPr id="1026" name="Picture 2">
            <a:extLst>
              <a:ext uri="{FF2B5EF4-FFF2-40B4-BE49-F238E27FC236}">
                <a16:creationId xmlns:a16="http://schemas.microsoft.com/office/drawing/2014/main" id="{BD990E56-063D-9928-FF65-D9BF7BDB930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35601" y="1272023"/>
            <a:ext cx="6974510" cy="5457554"/>
          </a:xfrm>
          <a:prstGeom prst="rect">
            <a:avLst/>
          </a:prstGeom>
          <a:solidFill>
            <a:srgbClr val="FFFFFF"/>
          </a:solidFill>
          <a:ln>
            <a:noFill/>
          </a:ln>
        </p:spPr>
      </p:pic>
      <p:sp>
        <p:nvSpPr>
          <p:cNvPr id="1031" name="Slide Number Placeholder 3">
            <a:extLst>
              <a:ext uri="{FF2B5EF4-FFF2-40B4-BE49-F238E27FC236}">
                <a16:creationId xmlns:a16="http://schemas.microsoft.com/office/drawing/2014/main" id="{7006CBCD-539B-10E2-0526-08F68F644CA9}"/>
              </a:ext>
            </a:extLst>
          </p:cNvPr>
          <p:cNvSpPr>
            <a:spLocks noGrp="1"/>
          </p:cNvSpPr>
          <p:nvPr>
            <p:ph type="sldNum" sz="quarter" idx="4"/>
          </p:nvPr>
        </p:nvSpPr>
        <p:spPr>
          <a:xfrm>
            <a:off x="6904640" y="6364452"/>
            <a:ext cx="2057400" cy="365125"/>
          </a:xfrm>
        </p:spPr>
        <p:txBody>
          <a:bodyPr/>
          <a:lstStyle/>
          <a:p>
            <a:pPr>
              <a:spcAft>
                <a:spcPts val="600"/>
              </a:spcAft>
            </a:pPr>
            <a:fld id="{19642951-52E7-425B-99C4-D98644ADE827}" type="slidenum">
              <a:rPr lang="en-US" smtClean="0"/>
              <a:pPr>
                <a:spcAft>
                  <a:spcPts val="600"/>
                </a:spcAft>
              </a:pPr>
              <a:t>5</a:t>
            </a:fld>
            <a:endParaRPr lang="en-US"/>
          </a:p>
        </p:txBody>
      </p:sp>
    </p:spTree>
    <p:extLst>
      <p:ext uri="{BB962C8B-B14F-4D97-AF65-F5344CB8AC3E}">
        <p14:creationId xmlns:p14="http://schemas.microsoft.com/office/powerpoint/2010/main" val="381540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BE7F937-00EF-A11F-ED10-BE938A7B61DF}"/>
              </a:ext>
            </a:extLst>
          </p:cNvPr>
          <p:cNvGraphicFramePr>
            <a:graphicFrameLocks noGrp="1"/>
          </p:cNvGraphicFramePr>
          <p:nvPr>
            <p:extLst>
              <p:ext uri="{D42A27DB-BD31-4B8C-83A1-F6EECF244321}">
                <p14:modId xmlns:p14="http://schemas.microsoft.com/office/powerpoint/2010/main" val="2697767752"/>
              </p:ext>
            </p:extLst>
          </p:nvPr>
        </p:nvGraphicFramePr>
        <p:xfrm>
          <a:off x="42945" y="5925117"/>
          <a:ext cx="5475248" cy="924560"/>
        </p:xfrm>
        <a:graphic>
          <a:graphicData uri="http://schemas.openxmlformats.org/drawingml/2006/table">
            <a:tbl>
              <a:tblPr/>
              <a:tblGrid>
                <a:gridCol w="5475248">
                  <a:extLst>
                    <a:ext uri="{9D8B030D-6E8A-4147-A177-3AD203B41FA5}">
                      <a16:colId xmlns:a16="http://schemas.microsoft.com/office/drawing/2014/main" val="4271978656"/>
                    </a:ext>
                  </a:extLst>
                </a:gridCol>
              </a:tblGrid>
              <a:tr h="0">
                <a:tc>
                  <a:txBody>
                    <a:bodyPr/>
                    <a:lstStyle/>
                    <a:p>
                      <a:pPr rtl="0" fontAlgn="base">
                        <a:spcBef>
                          <a:spcPts val="0"/>
                        </a:spcBef>
                        <a:spcAft>
                          <a:spcPts val="0"/>
                        </a:spcAft>
                      </a:pPr>
                      <a:endParaRPr lang="en-US" sz="1100" b="0" i="0" u="none" strike="noStrike">
                        <a:solidFill>
                          <a:srgbClr val="000000"/>
                        </a:solidFill>
                        <a:effectLst/>
                        <a:latin typeface="Arial" panose="020B0604020202020204" pitchFamily="34" charset="0"/>
                      </a:endParaRPr>
                    </a:p>
                  </a:txBody>
                  <a:tcPr marL="63500" marR="63500" marT="63500" marB="6350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63831419"/>
                  </a:ext>
                </a:extLst>
              </a:tr>
              <a:tr h="0">
                <a:tc>
                  <a:txBody>
                    <a:bodyPr/>
                    <a:lstStyle/>
                    <a:p>
                      <a:pPr algn="ctr" rtl="0" fontAlgn="t">
                        <a:spcBef>
                          <a:spcPts val="0"/>
                        </a:spcBef>
                        <a:spcAft>
                          <a:spcPts val="0"/>
                        </a:spcAft>
                      </a:pPr>
                      <a:r>
                        <a:rPr lang="en-US" sz="1100" b="0" i="0" u="none" strike="noStrike" dirty="0">
                          <a:solidFill>
                            <a:srgbClr val="000000"/>
                          </a:solidFill>
                          <a:effectLst/>
                          <a:latin typeface="Arial"/>
                        </a:rPr>
                        <a:t>Selected surface wind observations in the landfall region on 30-Aug, including wind gusts (red), sustained wind speeds (black), and wind directions (green). Note: Precise averaging times for gusts and sustained winds vary slightly between stations.</a:t>
                      </a:r>
                    </a:p>
                  </a:txBody>
                  <a:tcPr marL="63500" marR="63500" marT="63500" marB="6350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04193396"/>
                  </a:ext>
                </a:extLst>
              </a:tr>
            </a:tbl>
          </a:graphicData>
        </a:graphic>
      </p:graphicFrame>
      <p:sp>
        <p:nvSpPr>
          <p:cNvPr id="4" name="Title 1">
            <a:extLst>
              <a:ext uri="{FF2B5EF4-FFF2-40B4-BE49-F238E27FC236}">
                <a16:creationId xmlns:a16="http://schemas.microsoft.com/office/drawing/2014/main" id="{9B690635-565A-79D8-3071-E26B8DF74123}"/>
              </a:ext>
            </a:extLst>
          </p:cNvPr>
          <p:cNvSpPr>
            <a:spLocks noGrp="1"/>
          </p:cNvSpPr>
          <p:nvPr>
            <p:ph type="title"/>
          </p:nvPr>
        </p:nvSpPr>
        <p:spPr>
          <a:xfrm>
            <a:off x="327868" y="682242"/>
            <a:ext cx="8390462" cy="799905"/>
          </a:xfrm>
        </p:spPr>
        <p:txBody>
          <a:bodyPr wrap="square" anchor="t">
            <a:normAutofit fontScale="90000"/>
          </a:bodyPr>
          <a:lstStyle/>
          <a:p>
            <a:r>
              <a:rPr lang="en-US" dirty="0">
                <a:ea typeface="MS PGothic"/>
              </a:rPr>
              <a:t>Hurricane Idalia – Surface Wind Observations</a:t>
            </a:r>
            <a:endParaRPr lang="en-US" dirty="0"/>
          </a:p>
        </p:txBody>
      </p:sp>
      <p:pic>
        <p:nvPicPr>
          <p:cNvPr id="5" name="Picture 4">
            <a:extLst>
              <a:ext uri="{FF2B5EF4-FFF2-40B4-BE49-F238E27FC236}">
                <a16:creationId xmlns:a16="http://schemas.microsoft.com/office/drawing/2014/main" id="{E54E263B-9370-80C2-600B-8E8A0E6245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810" y="1372994"/>
            <a:ext cx="5325044" cy="4750419"/>
          </a:xfrm>
          <a:prstGeom prst="rect">
            <a:avLst/>
          </a:prstGeom>
        </p:spPr>
      </p:pic>
      <p:pic>
        <p:nvPicPr>
          <p:cNvPr id="6" name="Picture 5" descr="A map with a black line&#10;&#10;Description automatically generated">
            <a:extLst>
              <a:ext uri="{FF2B5EF4-FFF2-40B4-BE49-F238E27FC236}">
                <a16:creationId xmlns:a16="http://schemas.microsoft.com/office/drawing/2014/main" id="{9B5BF698-FF66-DAA7-0FCF-79517309F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9854" y="1375781"/>
            <a:ext cx="3619663" cy="5073804"/>
          </a:xfrm>
          <a:prstGeom prst="rect">
            <a:avLst/>
          </a:prstGeom>
        </p:spPr>
      </p:pic>
    </p:spTree>
    <p:extLst>
      <p:ext uri="{BB962C8B-B14F-4D97-AF65-F5344CB8AC3E}">
        <p14:creationId xmlns:p14="http://schemas.microsoft.com/office/powerpoint/2010/main" val="54087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BAD1248A-9F5F-FBD9-F0E8-F90FA1A8E632}"/>
              </a:ext>
            </a:extLst>
          </p:cNvPr>
          <p:cNvSpPr>
            <a:spLocks noGrp="1"/>
          </p:cNvSpPr>
          <p:nvPr>
            <p:ph type="title"/>
          </p:nvPr>
        </p:nvSpPr>
        <p:spPr>
          <a:xfrm>
            <a:off x="327868" y="792412"/>
            <a:ext cx="8390462" cy="799905"/>
          </a:xfrm>
        </p:spPr>
        <p:txBody>
          <a:bodyPr/>
          <a:lstStyle/>
          <a:p>
            <a:r>
              <a:rPr lang="en-US" dirty="0">
                <a:ea typeface="MS PGothic"/>
              </a:rPr>
              <a:t>Storm Surge relative to Mean Sea Level</a:t>
            </a:r>
          </a:p>
        </p:txBody>
      </p:sp>
      <p:pic>
        <p:nvPicPr>
          <p:cNvPr id="4098" name="Picture 2">
            <a:extLst>
              <a:ext uri="{FF2B5EF4-FFF2-40B4-BE49-F238E27FC236}">
                <a16:creationId xmlns:a16="http://schemas.microsoft.com/office/drawing/2014/main" id="{DB67B66B-E621-862A-17D7-54188F2E9D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700848" y="1672461"/>
            <a:ext cx="5644501" cy="4769604"/>
          </a:xfrm>
          <a:prstGeom prst="rect">
            <a:avLst/>
          </a:prstGeom>
          <a:solidFill>
            <a:srgbClr val="FFFFFF"/>
          </a:solidFill>
          <a:ln>
            <a:noFill/>
          </a:ln>
        </p:spPr>
      </p:pic>
      <p:sp>
        <p:nvSpPr>
          <p:cNvPr id="4" name="Slide Number Placeholder 3">
            <a:extLst>
              <a:ext uri="{FF2B5EF4-FFF2-40B4-BE49-F238E27FC236}">
                <a16:creationId xmlns:a16="http://schemas.microsoft.com/office/drawing/2014/main" id="{B2930EAF-8E88-4665-C965-4C6E339E5655}"/>
              </a:ext>
            </a:extLst>
          </p:cNvPr>
          <p:cNvSpPr>
            <a:spLocks noGrp="1"/>
          </p:cNvSpPr>
          <p:nvPr>
            <p:ph type="sldNum" sz="quarter" idx="4"/>
          </p:nvPr>
        </p:nvSpPr>
        <p:spPr>
          <a:xfrm>
            <a:off x="6904640" y="6364452"/>
            <a:ext cx="2057400" cy="365125"/>
          </a:xfrm>
        </p:spPr>
        <p:txBody>
          <a:bodyPr anchor="ctr">
            <a:normAutofit/>
          </a:bodyPr>
          <a:lstStyle/>
          <a:p>
            <a:pPr>
              <a:spcAft>
                <a:spcPts val="600"/>
              </a:spcAft>
            </a:pPr>
            <a:fld id="{19642951-52E7-425B-99C4-D98644ADE827}" type="slidenum">
              <a:rPr lang="en-US" smtClean="0"/>
              <a:pPr>
                <a:spcAft>
                  <a:spcPts val="600"/>
                </a:spcAft>
              </a:pPr>
              <a:t>7</a:t>
            </a:fld>
            <a:endParaRPr lang="en-US"/>
          </a:p>
        </p:txBody>
      </p:sp>
    </p:spTree>
    <p:extLst>
      <p:ext uri="{BB962C8B-B14F-4D97-AF65-F5344CB8AC3E}">
        <p14:creationId xmlns:p14="http://schemas.microsoft.com/office/powerpoint/2010/main" val="293786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5EE0-5743-9E15-0184-D835E0F1EF0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D3044C3-8997-A48B-8C41-535451994229}"/>
              </a:ext>
            </a:extLst>
          </p:cNvPr>
          <p:cNvSpPr>
            <a:spLocks noGrp="1"/>
          </p:cNvSpPr>
          <p:nvPr>
            <p:ph type="sldNum" sz="quarter" idx="4"/>
          </p:nvPr>
        </p:nvSpPr>
        <p:spPr/>
        <p:txBody>
          <a:bodyPr/>
          <a:lstStyle/>
          <a:p>
            <a:fld id="{19642951-52E7-425B-99C4-D98644ADE827}" type="slidenum">
              <a:rPr lang="en-US" smtClean="0"/>
              <a:pPr/>
              <a:t>8</a:t>
            </a:fld>
            <a:endParaRPr lang="en-US" dirty="0"/>
          </a:p>
        </p:txBody>
      </p:sp>
      <p:pic>
        <p:nvPicPr>
          <p:cNvPr id="5124" name="Picture 4">
            <a:extLst>
              <a:ext uri="{FF2B5EF4-FFF2-40B4-BE49-F238E27FC236}">
                <a16:creationId xmlns:a16="http://schemas.microsoft.com/office/drawing/2014/main" id="{41690E36-0A27-0E6F-AAE4-D074432D10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003" y="3621343"/>
            <a:ext cx="4370518" cy="3236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27DFE10E-FEC6-7D26-AAA5-D6593178C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5769" y="3617500"/>
            <a:ext cx="4365491" cy="3236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B48E53A-6778-6051-1624-89EC1F8EA1E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6192" y="2542"/>
            <a:ext cx="6233813" cy="354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10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a:extLst>
              <a:ext uri="{FF2B5EF4-FFF2-40B4-BE49-F238E27FC236}">
                <a16:creationId xmlns:a16="http://schemas.microsoft.com/office/drawing/2014/main" id="{CC1CD0DC-6097-8A85-D591-70488488D267}"/>
              </a:ext>
            </a:extLst>
          </p:cNvPr>
          <p:cNvSpPr>
            <a:spLocks noGrp="1"/>
          </p:cNvSpPr>
          <p:nvPr>
            <p:ph type="title"/>
          </p:nvPr>
        </p:nvSpPr>
        <p:spPr>
          <a:xfrm>
            <a:off x="327868" y="792412"/>
            <a:ext cx="8390462" cy="799905"/>
          </a:xfrm>
        </p:spPr>
        <p:txBody>
          <a:bodyPr/>
          <a:lstStyle/>
          <a:p>
            <a:r>
              <a:rPr lang="en-US" dirty="0"/>
              <a:t>Idalia’s Rainfall Intensity </a:t>
            </a:r>
          </a:p>
        </p:txBody>
      </p:sp>
      <p:pic>
        <p:nvPicPr>
          <p:cNvPr id="6146" name="Picture 2">
            <a:extLst>
              <a:ext uri="{FF2B5EF4-FFF2-40B4-BE49-F238E27FC236}">
                <a16:creationId xmlns:a16="http://schemas.microsoft.com/office/drawing/2014/main" id="{F5C54342-391E-F584-E2B1-DCC182FAD0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50361" y="1672461"/>
            <a:ext cx="7145474" cy="4769604"/>
          </a:xfrm>
          <a:prstGeom prst="rect">
            <a:avLst/>
          </a:prstGeom>
          <a:solidFill>
            <a:srgbClr val="FFFFFF"/>
          </a:solidFill>
          <a:ln>
            <a:noFill/>
          </a:ln>
        </p:spPr>
      </p:pic>
      <p:sp>
        <p:nvSpPr>
          <p:cNvPr id="4" name="Slide Number Placeholder 3">
            <a:extLst>
              <a:ext uri="{FF2B5EF4-FFF2-40B4-BE49-F238E27FC236}">
                <a16:creationId xmlns:a16="http://schemas.microsoft.com/office/drawing/2014/main" id="{A53326DE-334B-3B2D-AA4C-8853B32A6686}"/>
              </a:ext>
            </a:extLst>
          </p:cNvPr>
          <p:cNvSpPr>
            <a:spLocks noGrp="1"/>
          </p:cNvSpPr>
          <p:nvPr>
            <p:ph type="sldNum" sz="quarter" idx="4"/>
          </p:nvPr>
        </p:nvSpPr>
        <p:spPr>
          <a:xfrm>
            <a:off x="6904640" y="6364452"/>
            <a:ext cx="2057400" cy="365125"/>
          </a:xfrm>
        </p:spPr>
        <p:txBody>
          <a:bodyPr anchor="ctr">
            <a:normAutofit/>
          </a:bodyPr>
          <a:lstStyle/>
          <a:p>
            <a:pPr>
              <a:spcAft>
                <a:spcPts val="600"/>
              </a:spcAft>
            </a:pPr>
            <a:fld id="{19642951-52E7-425B-99C4-D98644ADE827}" type="slidenum">
              <a:rPr lang="en-US" smtClean="0"/>
              <a:pPr>
                <a:spcAft>
                  <a:spcPts val="600"/>
                </a:spcAft>
              </a:pPr>
              <a:t>9</a:t>
            </a:fld>
            <a:endParaRPr lang="en-US"/>
          </a:p>
        </p:txBody>
      </p:sp>
    </p:spTree>
    <p:extLst>
      <p:ext uri="{BB962C8B-B14F-4D97-AF65-F5344CB8AC3E}">
        <p14:creationId xmlns:p14="http://schemas.microsoft.com/office/powerpoint/2010/main" val="4116058968"/>
      </p:ext>
    </p:extLst>
  </p:cSld>
  <p:clrMapOvr>
    <a:masterClrMapping/>
  </p:clrMapOvr>
</p:sld>
</file>

<file path=ppt/theme/theme1.xml><?xml version="1.0" encoding="utf-8"?>
<a:theme xmlns:a="http://schemas.openxmlformats.org/drawingml/2006/main" name="PNE Theme Slide Deck">
  <a:themeElements>
    <a:clrScheme name="Custom 7">
      <a:dk1>
        <a:sysClr val="windowText" lastClr="000000"/>
      </a:dk1>
      <a:lt1>
        <a:sysClr val="window" lastClr="FFFFFF"/>
      </a:lt1>
      <a:dk2>
        <a:srgbClr val="000C3E"/>
      </a:dk2>
      <a:lt2>
        <a:srgbClr val="6C9AC3"/>
      </a:lt2>
      <a:accent1>
        <a:srgbClr val="00529B"/>
      </a:accent1>
      <a:accent2>
        <a:srgbClr val="00529B"/>
      </a:accent2>
      <a:accent3>
        <a:srgbClr val="E17F35"/>
      </a:accent3>
      <a:accent4>
        <a:srgbClr val="FF462C"/>
      </a:accent4>
      <a:accent5>
        <a:srgbClr val="FF462C"/>
      </a:accent5>
      <a:accent6>
        <a:srgbClr val="6C9AC3"/>
      </a:accent6>
      <a:hlink>
        <a:srgbClr val="FF462C"/>
      </a:hlink>
      <a:folHlink>
        <a:srgbClr val="FF7F35"/>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l">
          <a:defRPr sz="1800" dirty="0" smtClean="0">
            <a:solidFill>
              <a:srgbClr val="000000"/>
            </a:solidFill>
            <a:effectLst/>
            <a:latin typeface="Quadon Medium"/>
            <a:ea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11972</TotalTime>
  <Words>1844</Words>
  <Application>Microsoft Office PowerPoint</Application>
  <PresentationFormat>On-screen Show (4:3)</PresentationFormat>
  <Paragraphs>247</Paragraphs>
  <Slides>32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Cambria</vt:lpstr>
      <vt:lpstr>Gentona Book</vt:lpstr>
      <vt:lpstr>Quadon Medium</vt:lpstr>
      <vt:lpstr>Rockwell</vt:lpstr>
      <vt:lpstr>Wingdings</vt:lpstr>
      <vt:lpstr>PNE Theme Slide Deck</vt:lpstr>
      <vt:lpstr>Survey and Investigation of Buildings Damaged by Category III, IV and V Hurricanes in FY 2022-2023  Hurricane Idalia - 28 August 2023</vt:lpstr>
      <vt:lpstr>Acknowledgements</vt:lpstr>
      <vt:lpstr>Agenda:</vt:lpstr>
      <vt:lpstr>Hurricane Idalia (2023) Summary</vt:lpstr>
      <vt:lpstr>Hurricane Idalia – Wind Hazard Observations</vt:lpstr>
      <vt:lpstr>Hurricane Idalia – Surface Wind Observations</vt:lpstr>
      <vt:lpstr>Storm Surge relative to Mean Sea Level</vt:lpstr>
      <vt:lpstr>PowerPoint Presentation</vt:lpstr>
      <vt:lpstr>Idalia’s Rainfall Intensity </vt:lpstr>
      <vt:lpstr>Tornado Warnings and Sightings</vt:lpstr>
      <vt:lpstr>Local Building Codes Provisions - History</vt:lpstr>
      <vt:lpstr>FBC Changes after Hurricane Charley (2004) </vt:lpstr>
      <vt:lpstr>PowerPoint Presentation</vt:lpstr>
      <vt:lpstr>Florida Coastal Construction Control Line</vt:lpstr>
      <vt:lpstr>Post-Idalia Assessments</vt:lpstr>
      <vt:lpstr>Dr. Gurley and Dr. Ferraro Survey</vt:lpstr>
      <vt:lpstr>Keaton Beach</vt:lpstr>
      <vt:lpstr>Dark Island</vt:lpstr>
      <vt:lpstr>Ezell Airstrip Neighborhood</vt:lpstr>
      <vt:lpstr>Suwanee R. Peanut Co.</vt:lpstr>
      <vt:lpstr>Polo Hay LLC</vt:lpstr>
      <vt:lpstr>Case Study - #1</vt:lpstr>
      <vt:lpstr>Case Study - #2</vt:lpstr>
      <vt:lpstr>Case Study - #3</vt:lpstr>
      <vt:lpstr>Case Study - #4</vt:lpstr>
      <vt:lpstr>Multi-family Dwellings</vt:lpstr>
      <vt:lpstr>PowerPoint Presentation</vt:lpstr>
      <vt:lpstr>Farm Buildings </vt:lpstr>
      <vt:lpstr>Additional Visual Data Available</vt:lpstr>
      <vt:lpstr>Before/After Imagery by SiteTour360</vt:lpstr>
      <vt:lpstr>Summary </vt:lpstr>
      <vt:lpstr>Thank you for your Time! </vt:lpstr>
    </vt:vector>
  </TitlesOfParts>
  <Company>ESSIE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Perez,Rodrigo N</dc:creator>
  <cp:lastModifiedBy>Campbell, Thomas</cp:lastModifiedBy>
  <cp:revision>245</cp:revision>
  <cp:lastPrinted>2020-09-29T14:12:03Z</cp:lastPrinted>
  <dcterms:created xsi:type="dcterms:W3CDTF">2018-09-05T19:08:35Z</dcterms:created>
  <dcterms:modified xsi:type="dcterms:W3CDTF">2023-10-17T12:20:46Z</dcterms:modified>
</cp:coreProperties>
</file>